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8" r:id="rId2"/>
    <p:sldId id="275" r:id="rId3"/>
    <p:sldId id="277" r:id="rId4"/>
    <p:sldId id="272" r:id="rId5"/>
    <p:sldId id="280" r:id="rId6"/>
    <p:sldId id="283" r:id="rId7"/>
    <p:sldId id="295" r:id="rId8"/>
    <p:sldId id="296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8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9B75E2C3-ED38-42A5-ADEF-8AC360FD6F70}">
          <p14:sldIdLst>
            <p14:sldId id="268"/>
            <p14:sldId id="275"/>
            <p14:sldId id="277"/>
            <p14:sldId id="272"/>
            <p14:sldId id="280"/>
            <p14:sldId id="283"/>
            <p14:sldId id="295"/>
            <p14:sldId id="29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8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8B2"/>
    <a:srgbClr val="367C9A"/>
    <a:srgbClr val="EAF0F6"/>
    <a:srgbClr val="0A2951"/>
    <a:srgbClr val="FAA93A"/>
    <a:srgbClr val="D3DFEC"/>
    <a:srgbClr val="81A354"/>
    <a:srgbClr val="ECF1F7"/>
    <a:srgbClr val="C8DBCC"/>
    <a:srgbClr val="7EA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r>
              <a:rPr lang="it-IT" b="1" dirty="0"/>
              <a:t>Power production mix (2021)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Foglio1!$B$2:$B$4</c:f>
              <c:numCache>
                <c:formatCode>0.00%</c:formatCode>
                <c:ptCount val="3"/>
                <c:pt idx="0">
                  <c:v>4.3900000000000002E-2</c:v>
                </c:pt>
                <c:pt idx="1">
                  <c:v>2.7099999999999999E-2</c:v>
                </c:pt>
                <c:pt idx="2">
                  <c:v>3.1E-2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C-4903-99BA-1071334C3F2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Gas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Foglio1!$C$2:$C$4</c:f>
              <c:numCache>
                <c:formatCode>0.00%</c:formatCode>
                <c:ptCount val="3"/>
                <c:pt idx="0">
                  <c:v>0.49690000000000001</c:v>
                </c:pt>
                <c:pt idx="1">
                  <c:v>0.25490000000000002</c:v>
                </c:pt>
                <c:pt idx="2">
                  <c:v>0.22159999999999999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C-4903-99BA-1071334C3F2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Foglio1!$D$2:$D$4</c:f>
              <c:numCache>
                <c:formatCode>0.00%</c:formatCode>
                <c:ptCount val="3"/>
                <c:pt idx="0">
                  <c:v>5.0099999999999999E-2</c:v>
                </c:pt>
                <c:pt idx="1">
                  <c:v>0.13930000000000001</c:v>
                </c:pt>
                <c:pt idx="2">
                  <c:v>0.3649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BC-4903-99BA-1071334C3F2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Foglio1!$E$2:$E$4</c:f>
              <c:numCache>
                <c:formatCode>0.00%</c:formatCode>
                <c:ptCount val="3"/>
                <c:pt idx="0">
                  <c:v>8.6400000000000005E-2</c:v>
                </c:pt>
                <c:pt idx="1">
                  <c:v>3.8399999999999997E-2</c:v>
                </c:pt>
                <c:pt idx="2">
                  <c:v>3.7199999999999997E-2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BC-4903-99BA-1071334C3F27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Foglio1!$F$2:$F$4</c:f>
              <c:numCache>
                <c:formatCode>0.00%</c:formatCode>
                <c:ptCount val="3"/>
                <c:pt idx="0">
                  <c:v>7.3999999999999996E-2</c:v>
                </c:pt>
                <c:pt idx="1">
                  <c:v>0.10009999999999999</c:v>
                </c:pt>
                <c:pt idx="2">
                  <c:v>6.59E-2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BC-4903-99BA-1071334C3F27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Hydro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Foglio1!$G$2:$G$4</c:f>
              <c:numCache>
                <c:formatCode>0.00%</c:formatCode>
                <c:ptCount val="3"/>
                <c:pt idx="0">
                  <c:v>0.15770000000000001</c:v>
                </c:pt>
                <c:pt idx="1">
                  <c:v>0.16020000000000001</c:v>
                </c:pt>
                <c:pt idx="2">
                  <c:v>0.15279999999999999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2BC-4903-99BA-1071334C3F27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Foglio1!$H$2:$H$4</c:f>
              <c:numCache>
                <c:formatCode>0.00%</c:formatCode>
                <c:ptCount val="3"/>
                <c:pt idx="0" formatCode="0%">
                  <c:v>0</c:v>
                </c:pt>
                <c:pt idx="1">
                  <c:v>0.2334</c:v>
                </c:pt>
                <c:pt idx="2">
                  <c:v>9.9400000000000002E-2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82-4265-8577-E1114CB57998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Italia</c:v>
                </c:pt>
                <c:pt idx="1">
                  <c:v>Eu</c:v>
                </c:pt>
                <c:pt idx="2">
                  <c:v>World</c:v>
                </c:pt>
              </c:strCache>
            </c:strRef>
          </c:cat>
          <c:val>
            <c:numRef>
              <c:f>Foglio1!$I$2:$I$4</c:f>
              <c:numCache>
                <c:formatCode>0.00%</c:formatCode>
                <c:ptCount val="3"/>
                <c:pt idx="0">
                  <c:v>9.0999999999999998E-2</c:v>
                </c:pt>
                <c:pt idx="1">
                  <c:v>4.6600000000000003E-2</c:v>
                </c:pt>
                <c:pt idx="2">
                  <c:v>2.7300000000000001E-2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82-4265-8577-E1114CB57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1587472"/>
        <c:axId val="1091589552"/>
      </c:barChart>
      <c:catAx>
        <c:axId val="10915874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1091589552"/>
        <c:crosses val="autoZero"/>
        <c:auto val="1"/>
        <c:lblAlgn val="ctr"/>
        <c:lblOffset val="100"/>
        <c:noMultiLvlLbl val="0"/>
      </c:catAx>
      <c:valAx>
        <c:axId val="109158955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109158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818083550581802E-2"/>
          <c:y val="0.86369747786086115"/>
          <c:w val="0.9"/>
          <c:h val="9.6835029997475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1" i="0" u="none" strike="noStrike" kern="1200" spc="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r>
              <a:rPr lang="it-IT" b="1" dirty="0"/>
              <a:t>Investments 2017-2030 [</a:t>
            </a:r>
            <a:r>
              <a:rPr lang="it-IT" b="1" dirty="0" err="1"/>
              <a:t>Bln</a:t>
            </a:r>
            <a:r>
              <a:rPr lang="it-IT" b="1" dirty="0"/>
              <a:t>€]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1" i="0" u="none" strike="noStrike" kern="1200" spc="0" baseline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BASE scenario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Foglio1!$A$2:$A$7</c:f>
              <c:strCache>
                <c:ptCount val="6"/>
                <c:pt idx="0">
                  <c:v>Residential</c:v>
                </c:pt>
                <c:pt idx="1">
                  <c:v>Tertiary</c:v>
                </c:pt>
                <c:pt idx="2">
                  <c:v>Industry</c:v>
                </c:pt>
                <c:pt idx="3">
                  <c:v>Transports</c:v>
                </c:pt>
                <c:pt idx="4">
                  <c:v>Electrical sector</c:v>
                </c:pt>
                <c:pt idx="5">
                  <c:v>Electrical system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117</c:v>
                </c:pt>
                <c:pt idx="1">
                  <c:v>55</c:v>
                </c:pt>
                <c:pt idx="2">
                  <c:v>27</c:v>
                </c:pt>
                <c:pt idx="3">
                  <c:v>732</c:v>
                </c:pt>
                <c:pt idx="4">
                  <c:v>47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C-483D-86C2-6C415B1C891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PNIEC scenario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Foglio1!$A$2:$A$7</c:f>
              <c:strCache>
                <c:ptCount val="6"/>
                <c:pt idx="0">
                  <c:v>Residential</c:v>
                </c:pt>
                <c:pt idx="1">
                  <c:v>Tertiary</c:v>
                </c:pt>
                <c:pt idx="2">
                  <c:v>Industry</c:v>
                </c:pt>
                <c:pt idx="3">
                  <c:v>Transports</c:v>
                </c:pt>
                <c:pt idx="4">
                  <c:v>Electrical sector</c:v>
                </c:pt>
                <c:pt idx="5">
                  <c:v>Electrical system</c:v>
                </c:pt>
              </c:strCache>
            </c:strRef>
          </c:cat>
          <c:val>
            <c:numRef>
              <c:f>Foglio1!$C$2:$C$7</c:f>
              <c:numCache>
                <c:formatCode>General</c:formatCode>
                <c:ptCount val="6"/>
                <c:pt idx="0">
                  <c:v>180</c:v>
                </c:pt>
                <c:pt idx="1">
                  <c:v>90</c:v>
                </c:pt>
                <c:pt idx="2">
                  <c:v>33</c:v>
                </c:pt>
                <c:pt idx="3">
                  <c:v>759</c:v>
                </c:pt>
                <c:pt idx="4">
                  <c:v>83</c:v>
                </c:pt>
                <c:pt idx="5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6C-483D-86C2-6C415B1C8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7831104"/>
        <c:axId val="817844416"/>
      </c:barChart>
      <c:catAx>
        <c:axId val="81783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817844416"/>
        <c:crosses val="autoZero"/>
        <c:auto val="1"/>
        <c:lblAlgn val="ctr"/>
        <c:lblOffset val="100"/>
        <c:noMultiLvlLbl val="0"/>
      </c:catAx>
      <c:valAx>
        <c:axId val="81784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81783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200" b="0" i="0" u="none" strike="noStrike" kern="1200" baseline="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r>
              <a:rPr lang="en-US" sz="1800" b="1" dirty="0"/>
              <a:t>Expected trend of energy unbalance exchanged with the grid as a function of forecast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Case 1 - perfect 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F-4C5F-B3CE-E13334BE90E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Case 2 - acceptable forecast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5F-4C5F-B3CE-E13334BE90E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Case 3 - incorrect forecast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5F-4C5F-B3CE-E13334BE9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9673904"/>
        <c:axId val="1229670576"/>
      </c:barChart>
      <c:catAx>
        <c:axId val="122967390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dirty="0"/>
                  <a:t>Forecast</a:t>
                </a:r>
                <a:r>
                  <a:rPr lang="it-IT" baseline="0" dirty="0"/>
                  <a:t> </a:t>
                </a:r>
                <a:r>
                  <a:rPr lang="it-IT" baseline="0" dirty="0" err="1"/>
                  <a:t>error</a:t>
                </a:r>
                <a:r>
                  <a:rPr lang="it-IT" baseline="0" dirty="0"/>
                  <a:t> </a:t>
                </a:r>
                <a:r>
                  <a:rPr lang="it-IT" dirty="0"/>
                  <a:t>(</a:t>
                </a:r>
                <a:r>
                  <a:rPr lang="it-IT" baseline="0" dirty="0"/>
                  <a:t>RMSE)</a:t>
                </a:r>
                <a:endParaRPr lang="it-IT" dirty="0"/>
              </a:p>
            </c:rich>
          </c:tx>
          <c:layout>
            <c:manualLayout>
              <c:xMode val="edge"/>
              <c:yMode val="edge"/>
              <c:x val="0.35238587456235188"/>
              <c:y val="0.79894452291523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1229670576"/>
        <c:crosses val="autoZero"/>
        <c:auto val="1"/>
        <c:lblAlgn val="ctr"/>
        <c:lblOffset val="100"/>
        <c:noMultiLvlLbl val="0"/>
      </c:catAx>
      <c:valAx>
        <c:axId val="12296705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dirty="0"/>
                  <a:t>Energia di </a:t>
                </a:r>
                <a:r>
                  <a:rPr lang="it-IT" i="1" dirty="0" err="1"/>
                  <a:t>unbalance</a:t>
                </a:r>
                <a:r>
                  <a:rPr lang="it-IT" i="0" dirty="0"/>
                  <a:t>,</a:t>
                </a:r>
                <a:r>
                  <a:rPr lang="it-IT" i="0" baseline="0" dirty="0"/>
                  <a:t> [kWh]</a:t>
                </a:r>
                <a:endParaRPr lang="it-IT" dirty="0"/>
              </a:p>
            </c:rich>
          </c:tx>
          <c:layout>
            <c:manualLayout>
              <c:xMode val="edge"/>
              <c:yMode val="edge"/>
              <c:x val="1.0937457882457237E-2"/>
              <c:y val="0.280910407847462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122967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382839104247852E-3"/>
          <c:y val="0.87319265210690733"/>
          <c:w val="0.99746171608957523"/>
          <c:h val="0.110788515464164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r>
              <a:rPr lang="en-US" sz="1600" b="1" dirty="0"/>
              <a:t>Daily average</a:t>
            </a:r>
            <a:r>
              <a:rPr lang="en-US" sz="1600" b="1" baseline="0" dirty="0"/>
              <a:t> energy unbalance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68BFBD"/>
            </a:solidFill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1.4999999999999999E-2</c:v>
                </c:pt>
                <c:pt idx="1">
                  <c:v>0.248</c:v>
                </c:pt>
                <c:pt idx="2">
                  <c:v>0.39400000000000002</c:v>
                </c:pt>
              </c:numCache>
            </c:numRef>
          </c:cat>
          <c:val>
            <c:numRef>
              <c:f>Foglio1!$B$2:$B$4</c:f>
              <c:numCache>
                <c:formatCode>General</c:formatCode>
                <c:ptCount val="3"/>
                <c:pt idx="0">
                  <c:v>3.2410000000000001</c:v>
                </c:pt>
                <c:pt idx="1">
                  <c:v>138.69999999999999</c:v>
                </c:pt>
                <c:pt idx="2">
                  <c:v>230.9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2-4D3F-8121-21B161F7E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5432335"/>
        <c:axId val="335427343"/>
      </c:barChart>
      <c:lineChart>
        <c:grouping val="standar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8575" cap="rnd">
              <a:solidFill>
                <a:srgbClr val="38B6D0"/>
              </a:solidFill>
              <a:round/>
            </a:ln>
            <a:effectLst/>
          </c:spPr>
          <c:marker>
            <c:symbol val="none"/>
          </c:marker>
          <c:cat>
            <c:numRef>
              <c:f>Foglio1!$A$2:$A$4</c:f>
              <c:numCache>
                <c:formatCode>General</c:formatCode>
                <c:ptCount val="3"/>
                <c:pt idx="0">
                  <c:v>1.4999999999999999E-2</c:v>
                </c:pt>
                <c:pt idx="1">
                  <c:v>0.248</c:v>
                </c:pt>
                <c:pt idx="2">
                  <c:v>0.39400000000000002</c:v>
                </c:pt>
              </c:numCache>
            </c:num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3.2410000000000001</c:v>
                </c:pt>
                <c:pt idx="1">
                  <c:v>138.69999999999999</c:v>
                </c:pt>
                <c:pt idx="2">
                  <c:v>230.9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E2-4D3F-8121-21B161F7E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5432335"/>
        <c:axId val="335427343"/>
      </c:lineChart>
      <c:catAx>
        <c:axId val="3354323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sz="1200" dirty="0"/>
                  <a:t>Forecast </a:t>
                </a:r>
                <a:r>
                  <a:rPr lang="it-IT" sz="1200" dirty="0" err="1"/>
                  <a:t>error</a:t>
                </a:r>
                <a:r>
                  <a:rPr lang="it-IT" sz="1200" baseline="0" dirty="0"/>
                  <a:t> - RMSE</a:t>
                </a:r>
                <a:endParaRPr lang="it-IT" sz="1200" dirty="0"/>
              </a:p>
            </c:rich>
          </c:tx>
          <c:layout>
            <c:manualLayout>
              <c:xMode val="edge"/>
              <c:yMode val="edge"/>
              <c:x val="0.39766521920228648"/>
              <c:y val="0.871190071506541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335427343"/>
        <c:crosses val="autoZero"/>
        <c:auto val="1"/>
        <c:lblAlgn val="ctr"/>
        <c:lblOffset val="100"/>
        <c:noMultiLvlLbl val="0"/>
      </c:catAx>
      <c:valAx>
        <c:axId val="33542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dirty="0"/>
                  <a:t>Energia, [kWh]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335432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r>
              <a:rPr lang="en-US" sz="1800" b="1" i="0" baseline="0" dirty="0">
                <a:effectLst/>
              </a:rPr>
              <a:t>Expected trend of energy unbalance exchanged with the grid as a function of forecast error</a:t>
            </a:r>
            <a:endParaRPr lang="it-IT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Caso 1 - previsioni perfette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3-4017-BC80-B7E6AD44A6F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Caso 2 - previsioni accettabili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3-4017-BC80-B7E6AD44A6F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Caso 3 - previsioni errate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33-4017-BC80-B7E6AD44A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9673904"/>
        <c:axId val="1229670576"/>
      </c:barChart>
      <c:catAx>
        <c:axId val="122967390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sz="1200" baseline="0" dirty="0"/>
                  <a:t>Forecast </a:t>
                </a:r>
                <a:r>
                  <a:rPr lang="it-IT" sz="1200" baseline="0" dirty="0" err="1"/>
                  <a:t>error</a:t>
                </a:r>
                <a:r>
                  <a:rPr lang="it-IT" sz="1200" baseline="0" dirty="0"/>
                  <a:t> – RMSE</a:t>
                </a:r>
                <a:endParaRPr lang="it-IT" sz="1200" dirty="0"/>
              </a:p>
            </c:rich>
          </c:tx>
          <c:layout>
            <c:manualLayout>
              <c:xMode val="edge"/>
              <c:yMode val="edge"/>
              <c:x val="0.3561300023132084"/>
              <c:y val="0.875443585678425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1229670576"/>
        <c:crosses val="autoZero"/>
        <c:auto val="1"/>
        <c:lblAlgn val="ctr"/>
        <c:lblOffset val="100"/>
        <c:noMultiLvlLbl val="0"/>
      </c:catAx>
      <c:valAx>
        <c:axId val="12296705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dirty="0"/>
                  <a:t>Energy</a:t>
                </a:r>
                <a:r>
                  <a:rPr lang="it-IT" i="0" dirty="0"/>
                  <a:t>,</a:t>
                </a:r>
                <a:r>
                  <a:rPr lang="it-IT" i="0" baseline="0" dirty="0"/>
                  <a:t> [kWh]</a:t>
                </a:r>
                <a:endParaRPr lang="it-IT" dirty="0"/>
              </a:p>
            </c:rich>
          </c:tx>
          <c:layout>
            <c:manualLayout>
              <c:xMode val="edge"/>
              <c:yMode val="edge"/>
              <c:x val="8.4892821343203022E-3"/>
              <c:y val="0.33999834852688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1229673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rgbClr val="4498B2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1 h</c:v>
                </c:pt>
                <c:pt idx="1">
                  <c:v>2 h</c:v>
                </c:pt>
                <c:pt idx="2">
                  <c:v>4 h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1.4590000000000001</c:v>
                </c:pt>
                <c:pt idx="1">
                  <c:v>0.6109</c:v>
                </c:pt>
                <c:pt idx="2">
                  <c:v>1.9846999999999999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77-478A-8848-E48EDBDCC576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rgbClr val="4498B2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1 h</c:v>
                </c:pt>
                <c:pt idx="1">
                  <c:v>2 h</c:v>
                </c:pt>
                <c:pt idx="2">
                  <c:v>4 h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-1.9268000000000001</c:v>
                </c:pt>
                <c:pt idx="1">
                  <c:v>-1.0926</c:v>
                </c:pt>
                <c:pt idx="2">
                  <c:v>-2.9337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77-478A-8848-E48EDBDCC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806618784"/>
        <c:axId val="806622112"/>
      </c:barChar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rgbClr val="EAF0F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67C9A"/>
              </a:solidFill>
              <a:ln w="9525">
                <a:solidFill>
                  <a:srgbClr val="EAF0F6"/>
                </a:solidFill>
              </a:ln>
              <a:effectLst/>
            </c:spPr>
          </c:marker>
          <c:xVal>
            <c:strRef>
              <c:f>Foglio1!$A$2:$A$4</c:f>
              <c:strCache>
                <c:ptCount val="3"/>
                <c:pt idx="0">
                  <c:v>1 h</c:v>
                </c:pt>
                <c:pt idx="1">
                  <c:v>2 h</c:v>
                </c:pt>
                <c:pt idx="2">
                  <c:v>4 h</c:v>
                </c:pt>
              </c:strCache>
            </c:strRef>
          </c:xVal>
          <c:yVal>
            <c:numRef>
              <c:f>Foglio1!$B$2:$B$4</c:f>
              <c:numCache>
                <c:formatCode>General</c:formatCode>
                <c:ptCount val="3"/>
                <c:pt idx="0">
                  <c:v>-0.123</c:v>
                </c:pt>
                <c:pt idx="1">
                  <c:v>-0.17199999999999999</c:v>
                </c:pt>
                <c:pt idx="2">
                  <c:v>-0.19750000000000001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77-478A-8848-E48EDBDCC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6618784"/>
        <c:axId val="806622112"/>
      </c:scatterChart>
      <c:catAx>
        <c:axId val="806618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dirty="0"/>
                  <a:t>Time target, [h]</a:t>
                </a:r>
              </a:p>
            </c:rich>
          </c:tx>
          <c:layout>
            <c:manualLayout>
              <c:xMode val="edge"/>
              <c:yMode val="edge"/>
              <c:x val="0.41723653693477097"/>
              <c:y val="0.860540273010297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806622112"/>
        <c:crosses val="autoZero"/>
        <c:auto val="1"/>
        <c:lblAlgn val="ctr"/>
        <c:lblOffset val="100"/>
        <c:noMultiLvlLbl val="0"/>
      </c:catAx>
      <c:valAx>
        <c:axId val="806622112"/>
        <c:scaling>
          <c:orientation val="minMax"/>
          <c:max val="2.5"/>
          <c:min val="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pPr>
                <a:r>
                  <a:rPr lang="it-IT" dirty="0"/>
                  <a:t>Power </a:t>
                </a:r>
                <a:r>
                  <a:rPr lang="it-IT" i="0" dirty="0" err="1"/>
                  <a:t>unbalance</a:t>
                </a:r>
                <a:r>
                  <a:rPr lang="it-IT" dirty="0"/>
                  <a:t>, [KW]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it-IT"/>
          </a:p>
        </c:txPr>
        <c:crossAx val="806618784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Foglio1!$A$2:$A$5</c:f>
              <c:numCache>
                <c:formatCode>General</c:formatCode>
                <c:ptCount val="4"/>
                <c:pt idx="0">
                  <c:v>1.4999999999999999E-2</c:v>
                </c:pt>
                <c:pt idx="1">
                  <c:v>0.248</c:v>
                </c:pt>
                <c:pt idx="2">
                  <c:v>0.39400000000000002</c:v>
                </c:pt>
                <c:pt idx="3">
                  <c:v>0.503</c:v>
                </c:pt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3.2410000000000001</c:v>
                </c:pt>
                <c:pt idx="1">
                  <c:v>138.697</c:v>
                </c:pt>
                <c:pt idx="2">
                  <c:v>230.92699999999999</c:v>
                </c:pt>
                <c:pt idx="3">
                  <c:v>4.1539999999999999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15-46C7-9E47-D9F4EEB7E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33578831"/>
        <c:axId val="1533585071"/>
      </c:barChart>
      <c:catAx>
        <c:axId val="1533578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3585071"/>
        <c:crosses val="autoZero"/>
        <c:auto val="1"/>
        <c:lblAlgn val="ctr"/>
        <c:lblOffset val="100"/>
        <c:noMultiLvlLbl val="0"/>
      </c:catAx>
      <c:valAx>
        <c:axId val="153358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EE </a:t>
                </a:r>
                <a:r>
                  <a:rPr lang="it-IT" i="1" dirty="0" err="1"/>
                  <a:t>unbalance</a:t>
                </a:r>
                <a:r>
                  <a:rPr lang="it-IT" dirty="0"/>
                  <a:t>, [kWh/g]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357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8</c:v>
                </c:pt>
                <c:pt idx="1">
                  <c:v>12</c:v>
                </c:pt>
                <c:pt idx="2">
                  <c:v>16</c:v>
                </c:pt>
              </c:numCache>
            </c:num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230.92699999999999</c:v>
                </c:pt>
                <c:pt idx="1">
                  <c:v>212.27099999999999</c:v>
                </c:pt>
                <c:pt idx="2">
                  <c:v>193.00800000000001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29-4BE7-B991-7D8D733D4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33578831"/>
        <c:axId val="1533585071"/>
      </c:barChart>
      <c:catAx>
        <c:axId val="1533578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C_BESS, [kWh]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3585071"/>
        <c:crosses val="autoZero"/>
        <c:auto val="1"/>
        <c:lblAlgn val="ctr"/>
        <c:lblOffset val="100"/>
        <c:noMultiLvlLbl val="0"/>
      </c:catAx>
      <c:valAx>
        <c:axId val="1533585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EE </a:t>
                </a:r>
                <a:r>
                  <a:rPr lang="it-IT" i="1" dirty="0" err="1"/>
                  <a:t>unbalance</a:t>
                </a:r>
                <a:r>
                  <a:rPr lang="it-IT" dirty="0"/>
                  <a:t>, [kWh/g]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3357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7473A-E82D-4F26-A011-5DBC1B0B04C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B8F69-BBD8-4A61-B22E-C1956C4B56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31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93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82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06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508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86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373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924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65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4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31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24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72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14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91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83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8529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B8F69-BBD8-4A61-B22E-C1956C4B568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7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37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03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362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533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615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633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58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3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8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97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84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12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1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74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53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03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79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09040-7C2A-4977-A490-14C0FEEBB6FC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E69A-1095-4529-8D82-A3AE43C91C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882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fegate.it/investire-idrogeno-ambiente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kra.eu/en/Digital-grid/Digitalize-power-or-industrial-gri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towardsdatascience.com/introduction-to-linear-programming-in-python-9261e7eb44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2EA0D3-3F6D-C350-C68E-E18EBA866A9B}"/>
              </a:ext>
            </a:extLst>
          </p:cNvPr>
          <p:cNvSpPr txBox="1"/>
          <p:nvPr/>
        </p:nvSpPr>
        <p:spPr>
          <a:xfrm>
            <a:off x="2617508" y="2512240"/>
            <a:ext cx="695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University of Rome Tor Vergata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FF8B06-4019-B2A9-29F3-0CC64E4A3329}"/>
              </a:ext>
            </a:extLst>
          </p:cNvPr>
          <p:cNvSpPr txBox="1"/>
          <p:nvPr/>
        </p:nvSpPr>
        <p:spPr>
          <a:xfrm>
            <a:off x="2732200" y="3255792"/>
            <a:ext cx="695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Master’s</a:t>
            </a:r>
            <a:r>
              <a:rPr lang="it-IT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Thesis in Energy Engineering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95270F-0C15-FD36-796E-1A9254CC3A00}"/>
              </a:ext>
            </a:extLst>
          </p:cNvPr>
          <p:cNvSpPr txBox="1"/>
          <p:nvPr/>
        </p:nvSpPr>
        <p:spPr>
          <a:xfrm>
            <a:off x="1157924" y="3697745"/>
            <a:ext cx="1010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Health-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conscious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model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control for a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residential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hydrogen-based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hybrid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renewable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system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64B81E-5946-CC9F-0C4F-0953D4200D6D}"/>
              </a:ext>
            </a:extLst>
          </p:cNvPr>
          <p:cNvSpPr txBox="1"/>
          <p:nvPr/>
        </p:nvSpPr>
        <p:spPr>
          <a:xfrm>
            <a:off x="2617508" y="2813350"/>
            <a:ext cx="695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Macroarea di Ingegneria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D979B0-E1A2-16ED-8DE1-9487A0BBFC65}"/>
              </a:ext>
            </a:extLst>
          </p:cNvPr>
          <p:cNvSpPr txBox="1"/>
          <p:nvPr/>
        </p:nvSpPr>
        <p:spPr>
          <a:xfrm>
            <a:off x="980388" y="4718550"/>
            <a:ext cx="301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Advisor</a:t>
            </a:r>
          </a:p>
          <a:p>
            <a:pPr algn="ctr"/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Prof. Lorenzo Bartolucci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F92ABE-A0FF-8D79-21F5-813EA768F646}"/>
              </a:ext>
            </a:extLst>
          </p:cNvPr>
          <p:cNvSpPr txBox="1"/>
          <p:nvPr/>
        </p:nvSpPr>
        <p:spPr>
          <a:xfrm>
            <a:off x="8066201" y="4718550"/>
            <a:ext cx="301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Candidate</a:t>
            </a:r>
          </a:p>
          <a:p>
            <a:pPr algn="ctr"/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Federico Donato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AFFA08-31D3-A329-204D-BA9D0533AE53}"/>
              </a:ext>
            </a:extLst>
          </p:cNvPr>
          <p:cNvSpPr txBox="1"/>
          <p:nvPr/>
        </p:nvSpPr>
        <p:spPr>
          <a:xfrm>
            <a:off x="4136796" y="5728262"/>
            <a:ext cx="391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09-06-2022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F34948-8A8A-8687-ED29-6F4C0050D39A}"/>
              </a:ext>
            </a:extLst>
          </p:cNvPr>
          <p:cNvSpPr txBox="1"/>
          <p:nvPr/>
        </p:nvSpPr>
        <p:spPr>
          <a:xfrm>
            <a:off x="4136796" y="6097594"/>
            <a:ext cx="391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Academic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Year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2020/2021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18EE47-A88A-A24A-31DC-38B309AF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760406"/>
            <a:ext cx="60960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74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system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A238A320-DBAE-2435-FFE6-BFA9B081EA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566534"/>
                  </p:ext>
                </p:extLst>
              </p:nvPr>
            </p:nvGraphicFramePr>
            <p:xfrm>
              <a:off x="196644" y="862603"/>
              <a:ext cx="5319253" cy="517791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257859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1932509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821094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307791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</a:tblGrid>
                  <a:tr h="428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Parameters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Units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of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measurement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400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Photovoltaic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Installed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𝑘𝑊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4127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Max power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𝑔𝑟𝑖𝑑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i="1" smtClean="0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𝑘</m:t>
                                </m:r>
                                <m:r>
                                  <a:rPr lang="it-IT" sz="1100" b="0" i="1" smtClean="0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400016">
                    <a:tc rowSpan="6"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Battery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BESS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Nominal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capacity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𝐵𝐸𝑆𝑆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400016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State-of-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top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𝑆𝑜𝐶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400016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State-of-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down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𝑆𝑜𝐶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400016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Initial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State-of-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𝑆𝑜𝐶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400016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discharge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rate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𝑟𝑎𝑡𝑒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 – 0.1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  <a:tr h="400016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State-of-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treshold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𝑆𝑜𝐶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0748371"/>
                      </a:ext>
                    </a:extLst>
                  </a:tr>
                  <a:tr h="40001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Nominal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5682058"/>
                      </a:ext>
                    </a:extLst>
                  </a:tr>
                  <a:tr h="400016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Min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4715196"/>
                      </a:ext>
                    </a:extLst>
                  </a:tr>
                  <a:tr h="412397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𝑠𝑡𝑎𝑛𝑑𝑏𝑦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7847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A238A320-DBAE-2435-FFE6-BFA9B081EA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566534"/>
                  </p:ext>
                </p:extLst>
              </p:nvPr>
            </p:nvGraphicFramePr>
            <p:xfrm>
              <a:off x="196644" y="862603"/>
              <a:ext cx="5319253" cy="5177917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257859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1932509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821094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307791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Component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Parameters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Units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of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measurement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Photovoltaic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107143" r="-109748" b="-10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6047" t="-107143" b="-10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4403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201389" r="-109748" b="-8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6047" t="-201389" b="-87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426720">
                    <a:tc rowSpan="6"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Battery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BESS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310000" r="-109748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410000" r="-109748" b="-7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502817" r="-109748" b="-594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611429" r="-109748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711429" r="-109748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 – 0.1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6047" t="-711429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811429" r="-109748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0748371"/>
                      </a:ext>
                    </a:extLst>
                  </a:tr>
                  <a:tr h="42672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911429" r="-109748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5682058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1011429" r="-10974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4715196"/>
                      </a:ext>
                    </a:extLst>
                  </a:tr>
                  <a:tr h="439928">
                    <a:tc vMerge="1">
                      <a:txBody>
                        <a:bodyPr/>
                        <a:lstStyle/>
                        <a:p>
                          <a:pPr algn="ctr"/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780" t="-1080556" r="-109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7847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la 11">
                <a:extLst>
                  <a:ext uri="{FF2B5EF4-FFF2-40B4-BE49-F238E27FC236}">
                    <a16:creationId xmlns:a16="http://schemas.microsoft.com/office/drawing/2014/main" id="{9EA7AA0A-1F72-93B5-3DA4-FE9918AD2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735948"/>
                  </p:ext>
                </p:extLst>
              </p:nvPr>
            </p:nvGraphicFramePr>
            <p:xfrm>
              <a:off x="5889523" y="867160"/>
              <a:ext cx="2934000" cy="35914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34000">
                      <a:extLst>
                        <a:ext uri="{9D8B030D-6E8A-4147-A177-3AD203B41FA5}">
                          <a16:colId xmlns:a16="http://schemas.microsoft.com/office/drawing/2014/main" val="727642115"/>
                        </a:ext>
                      </a:extLst>
                    </a:gridCol>
                  </a:tblGrid>
                  <a:tr h="4780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Decision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variables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5980596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BESS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𝐵𝐸𝑆𝑆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𝑐h𝑎𝑟𝑔𝑒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351210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BESS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discharge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𝐵𝐸𝑆𝑆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𝑑𝑖𝑠𝑐h𝑎𝑟𝑔𝑒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0884366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Purchased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𝑔𝑟𝑖𝑑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𝑏𝑢𝑦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5547180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𝑔𝑟𝑖𝑑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 </m:t>
                                    </m:r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𝑠𝑜𝑙𝑑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18058"/>
                      </a:ext>
                    </a:extLst>
                  </a:tr>
                  <a:tr h="5075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power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1465697"/>
                      </a:ext>
                    </a:extLst>
                  </a:tr>
                  <a:tr h="5075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State-of-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Charge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𝐵𝐸𝑆𝑆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𝑆𝑜𝐶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53487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la 11">
                <a:extLst>
                  <a:ext uri="{FF2B5EF4-FFF2-40B4-BE49-F238E27FC236}">
                    <a16:creationId xmlns:a16="http://schemas.microsoft.com/office/drawing/2014/main" id="{9EA7AA0A-1F72-93B5-3DA4-FE9918AD2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735948"/>
                  </p:ext>
                </p:extLst>
              </p:nvPr>
            </p:nvGraphicFramePr>
            <p:xfrm>
              <a:off x="5889523" y="867160"/>
              <a:ext cx="2934000" cy="35914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34000">
                      <a:extLst>
                        <a:ext uri="{9D8B030D-6E8A-4147-A177-3AD203B41FA5}">
                          <a16:colId xmlns:a16="http://schemas.microsoft.com/office/drawing/2014/main" val="727642115"/>
                        </a:ext>
                      </a:extLst>
                    </a:gridCol>
                  </a:tblGrid>
                  <a:tr h="4780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Decision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variables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5980596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" t="-93023" r="-830" b="-496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4351210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" t="-193023" r="-830" b="-396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0884366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" t="-293023" r="-830" b="-296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5547180"/>
                      </a:ext>
                    </a:extLst>
                  </a:tr>
                  <a:tr h="5245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" t="-393023" r="-830" b="-196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18058"/>
                      </a:ext>
                    </a:extLst>
                  </a:tr>
                  <a:tr h="50757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" t="-504762" r="-830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1465697"/>
                      </a:ext>
                    </a:extLst>
                  </a:tr>
                  <a:tr h="50757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7" t="-612048" r="-830" b="-2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53487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Tabella 11">
                <a:extLst>
                  <a:ext uri="{FF2B5EF4-FFF2-40B4-BE49-F238E27FC236}">
                    <a16:creationId xmlns:a16="http://schemas.microsoft.com/office/drawing/2014/main" id="{5D94F51E-7D5B-281E-ABFC-1757BF208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201000"/>
                  </p:ext>
                </p:extLst>
              </p:nvPr>
            </p:nvGraphicFramePr>
            <p:xfrm>
              <a:off x="9060426" y="867161"/>
              <a:ext cx="2934930" cy="35914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1950">
                      <a:extLst>
                        <a:ext uri="{9D8B030D-6E8A-4147-A177-3AD203B41FA5}">
                          <a16:colId xmlns:a16="http://schemas.microsoft.com/office/drawing/2014/main" val="727642115"/>
                        </a:ext>
                      </a:extLst>
                    </a:gridCol>
                    <a:gridCol w="634481">
                      <a:extLst>
                        <a:ext uri="{9D8B030D-6E8A-4147-A177-3AD203B41FA5}">
                          <a16:colId xmlns:a16="http://schemas.microsoft.com/office/drawing/2014/main" val="1314186154"/>
                        </a:ext>
                      </a:extLst>
                    </a:gridCol>
                    <a:gridCol w="1218499">
                      <a:extLst>
                        <a:ext uri="{9D8B030D-6E8A-4147-A177-3AD203B41FA5}">
                          <a16:colId xmlns:a16="http://schemas.microsoft.com/office/drawing/2014/main" val="2332146776"/>
                        </a:ext>
                      </a:extLst>
                    </a:gridCol>
                  </a:tblGrid>
                  <a:tr h="500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Cost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parameters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Units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of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measurement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5980596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purchase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€/kWh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351210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revenue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€/kWh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0884366"/>
                      </a:ext>
                    </a:extLst>
                  </a:tr>
                  <a:tr h="4871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purchase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scm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5547180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Penalty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startup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€/startup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18058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Reference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cost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14656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7" name="Tabella 11">
                <a:extLst>
                  <a:ext uri="{FF2B5EF4-FFF2-40B4-BE49-F238E27FC236}">
                    <a16:creationId xmlns:a16="http://schemas.microsoft.com/office/drawing/2014/main" id="{5D94F51E-7D5B-281E-ABFC-1757BF208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201000"/>
                  </p:ext>
                </p:extLst>
              </p:nvPr>
            </p:nvGraphicFramePr>
            <p:xfrm>
              <a:off x="9060426" y="867161"/>
              <a:ext cx="2934930" cy="35914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1950">
                      <a:extLst>
                        <a:ext uri="{9D8B030D-6E8A-4147-A177-3AD203B41FA5}">
                          <a16:colId xmlns:a16="http://schemas.microsoft.com/office/drawing/2014/main" val="727642115"/>
                        </a:ext>
                      </a:extLst>
                    </a:gridCol>
                    <a:gridCol w="634481">
                      <a:extLst>
                        <a:ext uri="{9D8B030D-6E8A-4147-A177-3AD203B41FA5}">
                          <a16:colId xmlns:a16="http://schemas.microsoft.com/office/drawing/2014/main" val="1314186154"/>
                        </a:ext>
                      </a:extLst>
                    </a:gridCol>
                    <a:gridCol w="1218499">
                      <a:extLst>
                        <a:ext uri="{9D8B030D-6E8A-4147-A177-3AD203B41FA5}">
                          <a16:colId xmlns:a16="http://schemas.microsoft.com/office/drawing/2014/main" val="2332146776"/>
                        </a:ext>
                      </a:extLst>
                    </a:gridCol>
                  </a:tblGrid>
                  <a:tr h="500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Cost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parameters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Units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of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measurement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5980596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purchase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€/kWh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4351210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Grid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revenue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€/kWh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0884366"/>
                      </a:ext>
                    </a:extLst>
                  </a:tr>
                  <a:tr h="48713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2" t="-371250" r="-173034" b="-2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scm</a:t>
                          </a:r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5547180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Penalty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startup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€/startup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18058"/>
                      </a:ext>
                    </a:extLst>
                  </a:tr>
                  <a:tr h="650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Reference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fuel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:r>
                            <a:rPr lang="it-IT" sz="11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cell</a:t>
                          </a: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cost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0.186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€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14656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90FBD41-70CF-B6C4-0E60-A09678A5C29E}"/>
                  </a:ext>
                </a:extLst>
              </p:cNvPr>
              <p:cNvSpPr txBox="1"/>
              <p:nvPr/>
            </p:nvSpPr>
            <p:spPr>
              <a:xfrm>
                <a:off x="5889524" y="4742921"/>
                <a:ext cx="6105832" cy="1297599"/>
              </a:xfrm>
              <a:prstGeom prst="rect">
                <a:avLst/>
              </a:prstGeom>
              <a:solidFill>
                <a:srgbClr val="68BFB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Operating costs – OPEX: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𝑜𝑝𝑒𝑥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𝑜𝑝𝑒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𝑔𝑟𝑖𝑑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𝑜𝑝𝑒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𝐹𝐶</m:t>
                          </m:r>
                        </m:sub>
                      </m:sSub>
                    </m:oMath>
                  </m:oMathPara>
                </a14:m>
                <a:endParaRPr lang="it-IT" sz="1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𝑜𝑝𝑒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𝑔𝑟𝑖𝑑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𝑐𝑜𝑠𝑡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𝐸𝐸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∗∑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𝑔𝑟𝑖𝑑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𝑏𝑢𝑦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𝑟𝑒𝑣𝑒𝑛𝑢𝑒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𝐸𝐸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∗∑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𝑔𝑟𝑖𝑑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𝑠𝑜𝑙𝑑</m:t>
                          </m:r>
                        </m:sub>
                      </m:sSub>
                    </m:oMath>
                  </m:oMathPara>
                </a14:m>
                <a:endParaRPr lang="it-IT" sz="1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𝑜𝑝𝑒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𝐹𝐶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 ∑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∗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𝐸𝐸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_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𝐹𝐶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𝐻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∗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𝐹𝐶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𝑝𝑒𝑛𝑎𝑙𝑡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𝐹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𝑠𝑡𝑎𝑟𝑡𝑢𝑝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∗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𝑜𝑝𝑒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𝐹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∗∑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𝑠𝑡𝑎𝑟𝑡𝑢𝑝</m:t>
                        </m:r>
                      </m:sub>
                    </m:sSub>
                  </m:oMath>
                </a14:m>
                <a:endParaRPr lang="it-IT" sz="1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290FBD41-70CF-B6C4-0E60-A09678A5C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524" y="4742921"/>
                <a:ext cx="6105832" cy="1297599"/>
              </a:xfrm>
              <a:prstGeom prst="rect">
                <a:avLst/>
              </a:prstGeom>
              <a:blipFill>
                <a:blip r:embed="rId6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57916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Results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BDE9274-397A-B1B1-0FBE-5E581B9CA8BF}"/>
              </a:ext>
            </a:extLst>
          </p:cNvPr>
          <p:cNvGrpSpPr/>
          <p:nvPr/>
        </p:nvGrpSpPr>
        <p:grpSpPr>
          <a:xfrm>
            <a:off x="203200" y="1050549"/>
            <a:ext cx="6226615" cy="4756901"/>
            <a:chOff x="183536" y="611511"/>
            <a:chExt cx="6226615" cy="4756901"/>
          </a:xfrm>
        </p:grpSpPr>
        <p:graphicFrame>
          <p:nvGraphicFramePr>
            <p:cNvPr id="5" name="Grafico 4">
              <a:extLst>
                <a:ext uri="{FF2B5EF4-FFF2-40B4-BE49-F238E27FC236}">
                  <a16:creationId xmlns:a16="http://schemas.microsoft.com/office/drawing/2014/main" id="{8FDC3C1A-D06F-3B80-D816-FA9898B2B1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57545341"/>
                </p:ext>
              </p:extLst>
            </p:nvPr>
          </p:nvGraphicFramePr>
          <p:xfrm>
            <a:off x="183536" y="611511"/>
            <a:ext cx="5342192" cy="47569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Fumetto: rettangolo 5">
              <a:extLst>
                <a:ext uri="{FF2B5EF4-FFF2-40B4-BE49-F238E27FC236}">
                  <a16:creationId xmlns:a16="http://schemas.microsoft.com/office/drawing/2014/main" id="{BBCF5080-6A0F-E2D7-2E66-83AB79269F8C}"/>
                </a:ext>
              </a:extLst>
            </p:cNvPr>
            <p:cNvSpPr/>
            <p:nvPr/>
          </p:nvSpPr>
          <p:spPr>
            <a:xfrm>
              <a:off x="611059" y="1927123"/>
              <a:ext cx="1257069" cy="2341390"/>
            </a:xfrm>
            <a:prstGeom prst="wedgeRectCallout">
              <a:avLst>
                <a:gd name="adj1" fmla="val 60133"/>
                <a:gd name="adj2" fmla="val 492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The predictive control system can efficiently minimize the energy unbalance with the grid compared to the reference provided at the start of the day</a:t>
              </a:r>
              <a:endPara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2" name="Fumetto: rettangolo 11">
              <a:extLst>
                <a:ext uri="{FF2B5EF4-FFF2-40B4-BE49-F238E27FC236}">
                  <a16:creationId xmlns:a16="http://schemas.microsoft.com/office/drawing/2014/main" id="{E349319D-55EA-A2B7-D6C5-07ADC26952A1}"/>
                </a:ext>
              </a:extLst>
            </p:cNvPr>
            <p:cNvSpPr/>
            <p:nvPr/>
          </p:nvSpPr>
          <p:spPr>
            <a:xfrm>
              <a:off x="1967411" y="1786466"/>
              <a:ext cx="1454214" cy="1749842"/>
            </a:xfrm>
            <a:prstGeom prst="wedgeRectCallout">
              <a:avLst>
                <a:gd name="adj1" fmla="val 19534"/>
                <a:gd name="adj2" fmla="val 7164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Up to a certain degree of error, the system is still able to contain the deviation of the actual grid exchange profile to acceptable levels</a:t>
              </a:r>
              <a:endPara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3" name="Fumetto: rettangolo 12">
              <a:extLst>
                <a:ext uri="{FF2B5EF4-FFF2-40B4-BE49-F238E27FC236}">
                  <a16:creationId xmlns:a16="http://schemas.microsoft.com/office/drawing/2014/main" id="{D053BA78-B5ED-1B7B-663E-21F19D4658C1}"/>
                </a:ext>
              </a:extLst>
            </p:cNvPr>
            <p:cNvSpPr/>
            <p:nvPr/>
          </p:nvSpPr>
          <p:spPr>
            <a:xfrm>
              <a:off x="4582312" y="1747138"/>
              <a:ext cx="1827839" cy="1799305"/>
            </a:xfrm>
            <a:prstGeom prst="wedgeRectCallout">
              <a:avLst>
                <a:gd name="adj1" fmla="val -56022"/>
                <a:gd name="adj2" fmla="val -153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If the error is too high, the system can no longer dampen deviations and therefore tends to act on the grid profile, </a:t>
              </a:r>
              <a:r>
                <a:rPr lang="en-US" sz="12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penalising</a:t>
              </a:r>
              <a:r>
                <a:rPr lang="en-US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the energy unbalance exchanged with the grid</a:t>
              </a:r>
              <a:endPara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6485742A-6263-E1B2-9F9F-BE876B6346E3}"/>
              </a:ext>
            </a:extLst>
          </p:cNvPr>
          <p:cNvSpPr/>
          <p:nvPr/>
        </p:nvSpPr>
        <p:spPr>
          <a:xfrm rot="3008268">
            <a:off x="9714449" y="3273017"/>
            <a:ext cx="397525" cy="324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DBB3B80-4CFD-5371-357D-2C330B368351}"/>
              </a:ext>
            </a:extLst>
          </p:cNvPr>
          <p:cNvSpPr/>
          <p:nvPr/>
        </p:nvSpPr>
        <p:spPr>
          <a:xfrm rot="5400000" flipV="1">
            <a:off x="9165004" y="1782563"/>
            <a:ext cx="397525" cy="324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972273-7E50-F51F-490C-C9EE92C32CFE}"/>
              </a:ext>
            </a:extLst>
          </p:cNvPr>
          <p:cNvSpPr txBox="1"/>
          <p:nvPr/>
        </p:nvSpPr>
        <p:spPr>
          <a:xfrm>
            <a:off x="7050592" y="2262329"/>
            <a:ext cx="4584253" cy="830997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b="1" dirty="0"/>
              <a:t>Energy </a:t>
            </a:r>
            <a:r>
              <a:rPr lang="it-IT" b="1" dirty="0" err="1"/>
              <a:t>unbalance</a:t>
            </a:r>
            <a:r>
              <a:rPr lang="it-IT" i="1" dirty="0"/>
              <a:t>: </a:t>
            </a:r>
            <a:r>
              <a:rPr lang="en-US" dirty="0"/>
              <a:t>deviation between actual exchange with the grid and the reference profile reported at the beginning of the day [kWh]. 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61CB7B-EE32-5415-43A1-B29B32DB85F5}"/>
              </a:ext>
            </a:extLst>
          </p:cNvPr>
          <p:cNvSpPr txBox="1"/>
          <p:nvPr/>
        </p:nvSpPr>
        <p:spPr>
          <a:xfrm>
            <a:off x="7145208" y="1305408"/>
            <a:ext cx="4395020" cy="338554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b="1" dirty="0"/>
              <a:t>KEY PERFORMANCE INDICATOR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D0E975C5-0449-E448-9D78-0611DE83DDB9}"/>
              </a:ext>
            </a:extLst>
          </p:cNvPr>
          <p:cNvSpPr/>
          <p:nvPr/>
        </p:nvSpPr>
        <p:spPr>
          <a:xfrm rot="18591732" flipH="1">
            <a:off x="8662356" y="3277676"/>
            <a:ext cx="397525" cy="324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AE5B04-2285-A4DA-0971-C60DE47C465D}"/>
              </a:ext>
            </a:extLst>
          </p:cNvPr>
          <p:cNvSpPr txBox="1"/>
          <p:nvPr/>
        </p:nvSpPr>
        <p:spPr>
          <a:xfrm>
            <a:off x="7172210" y="3975346"/>
            <a:ext cx="182783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b="1" dirty="0"/>
              <a:t>Trend of cumulative energy </a:t>
            </a:r>
            <a:r>
              <a:rPr lang="it-IT" b="1" dirty="0" err="1"/>
              <a:t>exchanged</a:t>
            </a:r>
            <a:r>
              <a:rPr lang="it-IT" b="1" dirty="0"/>
              <a:t> with the </a:t>
            </a:r>
            <a:r>
              <a:rPr lang="it-IT" b="1" dirty="0" err="1"/>
              <a:t>grid</a:t>
            </a:r>
            <a:endParaRPr lang="it-IT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ED63B2-1339-E427-D181-2ADC19EEB0E1}"/>
              </a:ext>
            </a:extLst>
          </p:cNvPr>
          <p:cNvSpPr txBox="1"/>
          <p:nvPr/>
        </p:nvSpPr>
        <p:spPr>
          <a:xfrm>
            <a:off x="9848525" y="3975346"/>
            <a:ext cx="1827839" cy="1323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US" b="1" dirty="0"/>
              <a:t>Unbalance power trend with reference to specific time targets 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D10B09E-393C-4473-3788-49EE2F825537}"/>
              </a:ext>
            </a:extLst>
          </p:cNvPr>
          <p:cNvCxnSpPr>
            <a:cxnSpLocks/>
          </p:cNvCxnSpPr>
          <p:nvPr/>
        </p:nvCxnSpPr>
        <p:spPr>
          <a:xfrm flipV="1">
            <a:off x="7172210" y="3704587"/>
            <a:ext cx="0" cy="1733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BCD7D47-1573-6540-80B1-7C89EDFEFD5C}"/>
              </a:ext>
            </a:extLst>
          </p:cNvPr>
          <p:cNvCxnSpPr>
            <a:cxnSpLocks/>
          </p:cNvCxnSpPr>
          <p:nvPr/>
        </p:nvCxnSpPr>
        <p:spPr>
          <a:xfrm>
            <a:off x="6977024" y="5298785"/>
            <a:ext cx="236569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22C8589-EA11-1675-AD99-9AE84BFF28BA}"/>
              </a:ext>
            </a:extLst>
          </p:cNvPr>
          <p:cNvCxnSpPr>
            <a:cxnSpLocks/>
          </p:cNvCxnSpPr>
          <p:nvPr/>
        </p:nvCxnSpPr>
        <p:spPr>
          <a:xfrm flipV="1">
            <a:off x="9867228" y="3795535"/>
            <a:ext cx="0" cy="1642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FC0EA3C-B41C-3470-CA80-5DED7CBE8131}"/>
              </a:ext>
            </a:extLst>
          </p:cNvPr>
          <p:cNvCxnSpPr>
            <a:cxnSpLocks/>
          </p:cNvCxnSpPr>
          <p:nvPr/>
        </p:nvCxnSpPr>
        <p:spPr>
          <a:xfrm>
            <a:off x="9672042" y="5287372"/>
            <a:ext cx="22825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859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trend as a function of forecast error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F88307-CB22-0163-66D3-D057E4ED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3" y="3846929"/>
            <a:ext cx="5429113" cy="26466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F837747-BD4C-62AF-53AF-1A21006E1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4" y="694701"/>
            <a:ext cx="5429112" cy="264669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37738-5476-83C3-34F5-B36A6E8A7CD8}"/>
              </a:ext>
            </a:extLst>
          </p:cNvPr>
          <p:cNvSpPr txBox="1"/>
          <p:nvPr/>
        </p:nvSpPr>
        <p:spPr>
          <a:xfrm>
            <a:off x="1203338" y="1239857"/>
            <a:ext cx="377178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sz="1400" b="1" dirty="0"/>
              <a:t>1° CASE: PERFECT FORECAST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5A0903E-31E5-C601-7584-E64EED1BE400}"/>
              </a:ext>
            </a:extLst>
          </p:cNvPr>
          <p:cNvSpPr/>
          <p:nvPr/>
        </p:nvSpPr>
        <p:spPr>
          <a:xfrm>
            <a:off x="422114" y="1885146"/>
            <a:ext cx="830238" cy="7097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0.015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5CF2C7-685B-CE1E-BA28-6E4D01E3C222}"/>
              </a:ext>
            </a:extLst>
          </p:cNvPr>
          <p:cNvSpPr txBox="1"/>
          <p:nvPr/>
        </p:nvSpPr>
        <p:spPr>
          <a:xfrm>
            <a:off x="1252352" y="1916872"/>
            <a:ext cx="12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Root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mean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square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(RMSE)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94AB76-4356-396D-A6F1-DB9570319BD9}"/>
              </a:ext>
            </a:extLst>
          </p:cNvPr>
          <p:cNvSpPr/>
          <p:nvPr/>
        </p:nvSpPr>
        <p:spPr>
          <a:xfrm>
            <a:off x="2813059" y="1723861"/>
            <a:ext cx="3038168" cy="1011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Actual weather and load data have small deviations (± 5%) compared to the average value correctly provided by forecasts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5D55F91-E0FE-F146-9DBC-7CA329EC0BE6}"/>
              </a:ext>
            </a:extLst>
          </p:cNvPr>
          <p:cNvSpPr/>
          <p:nvPr/>
        </p:nvSpPr>
        <p:spPr>
          <a:xfrm>
            <a:off x="422114" y="3093726"/>
            <a:ext cx="830238" cy="709785"/>
          </a:xfrm>
          <a:prstGeom prst="ellipse">
            <a:avLst/>
          </a:prstGeom>
          <a:solidFill>
            <a:srgbClr val="68BFBD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0.486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C0B7DE-3FF3-E498-13F1-B7060CF29509}"/>
              </a:ext>
            </a:extLst>
          </p:cNvPr>
          <p:cNvSpPr txBox="1"/>
          <p:nvPr/>
        </p:nvSpPr>
        <p:spPr>
          <a:xfrm>
            <a:off x="1252352" y="3115104"/>
            <a:ext cx="136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fuel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cell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operating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efficiency</a:t>
            </a:r>
            <a:endParaRPr lang="it-IT" sz="1200" b="1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E489351-3AE6-F581-0567-B035EE1BCFCB}"/>
              </a:ext>
            </a:extLst>
          </p:cNvPr>
          <p:cNvSpPr/>
          <p:nvPr/>
        </p:nvSpPr>
        <p:spPr>
          <a:xfrm>
            <a:off x="2813059" y="2932441"/>
            <a:ext cx="3038168" cy="1011659"/>
          </a:xfrm>
          <a:prstGeom prst="rect">
            <a:avLst/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fuel cell interventions are minimal and undemanding, so the control succeeds in maxing out the average operating efficiency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22EB774-6D3F-9FBC-DDB8-1A6E5152DBAB}"/>
              </a:ext>
            </a:extLst>
          </p:cNvPr>
          <p:cNvSpPr/>
          <p:nvPr/>
        </p:nvSpPr>
        <p:spPr>
          <a:xfrm>
            <a:off x="422114" y="4302306"/>
            <a:ext cx="830238" cy="70978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3.241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E84F0F0-5DDB-6F3E-7FED-D7DD15EA8861}"/>
              </a:ext>
            </a:extLst>
          </p:cNvPr>
          <p:cNvSpPr txBox="1"/>
          <p:nvPr/>
        </p:nvSpPr>
        <p:spPr>
          <a:xfrm>
            <a:off x="1265726" y="4229785"/>
            <a:ext cx="136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Daily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unbalance</a:t>
            </a:r>
            <a:endParaRPr lang="it-IT" sz="1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[kWh/d]</a:t>
            </a:r>
            <a:endParaRPr lang="it-IT" sz="1200" b="1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CFF0663-D3C5-6990-7D90-B3AF92D78ECA}"/>
              </a:ext>
            </a:extLst>
          </p:cNvPr>
          <p:cNvSpPr/>
          <p:nvPr/>
        </p:nvSpPr>
        <p:spPr>
          <a:xfrm>
            <a:off x="2813059" y="4278477"/>
            <a:ext cx="3038168" cy="733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system succeeds in excellently minimizing energy unbalance exchanged with the grid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Fumetto: rettangolo 25">
            <a:extLst>
              <a:ext uri="{FF2B5EF4-FFF2-40B4-BE49-F238E27FC236}">
                <a16:creationId xmlns:a16="http://schemas.microsoft.com/office/drawing/2014/main" id="{15543262-D0D3-14F1-4F09-367040EE5424}"/>
              </a:ext>
            </a:extLst>
          </p:cNvPr>
          <p:cNvSpPr/>
          <p:nvPr/>
        </p:nvSpPr>
        <p:spPr>
          <a:xfrm>
            <a:off x="9927771" y="1504334"/>
            <a:ext cx="1418655" cy="686029"/>
          </a:xfrm>
          <a:prstGeom prst="wedgeRectCallout">
            <a:avLst>
              <a:gd name="adj1" fmla="val -25161"/>
              <a:gd name="adj2" fmla="val 110997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Convergence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between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reference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actual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profile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Fumetto: rettangolo 26">
            <a:extLst>
              <a:ext uri="{FF2B5EF4-FFF2-40B4-BE49-F238E27FC236}">
                <a16:creationId xmlns:a16="http://schemas.microsoft.com/office/drawing/2014/main" id="{1CA14DA1-6CF7-FA2B-E3E1-CC4161B87FE7}"/>
              </a:ext>
            </a:extLst>
          </p:cNvPr>
          <p:cNvSpPr/>
          <p:nvPr/>
        </p:nvSpPr>
        <p:spPr>
          <a:xfrm>
            <a:off x="7113641" y="5231400"/>
            <a:ext cx="1204450" cy="811415"/>
          </a:xfrm>
          <a:prstGeom prst="wedgeRectCallout">
            <a:avLst>
              <a:gd name="adj1" fmla="val 60553"/>
              <a:gd name="adj2" fmla="val 366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efficiency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for time targets </a:t>
            </a:r>
            <a:r>
              <a:rPr lang="it-IT" sz="1200" dirty="0">
                <a:latin typeface="Cambria Math" panose="02040503050406030204" pitchFamily="18" charset="0"/>
                <a:ea typeface="Cambria Math" panose="02040503050406030204" pitchFamily="18" charset="0"/>
                <a:cs typeface="CMU Serif" panose="02000603000000000000" pitchFamily="2" charset="0"/>
              </a:rPr>
              <a:t>≥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15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mins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E04D20-0106-7AD5-FC20-9CEF6769DFF5}"/>
              </a:ext>
            </a:extLst>
          </p:cNvPr>
          <p:cNvSpPr txBox="1"/>
          <p:nvPr/>
        </p:nvSpPr>
        <p:spPr>
          <a:xfrm>
            <a:off x="6261249" y="3341393"/>
            <a:ext cx="558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cumulative energy exchanged with the grid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888D16B-4E68-2E9D-A06B-F7E72B262771}"/>
              </a:ext>
            </a:extLst>
          </p:cNvPr>
          <p:cNvSpPr txBox="1"/>
          <p:nvPr/>
        </p:nvSpPr>
        <p:spPr>
          <a:xfrm>
            <a:off x="6096000" y="6493621"/>
            <a:ext cx="5918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unbalance power with 1-, 2- and 4-hour targets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2120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trend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function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forecast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37738-5476-83C3-34F5-B36A6E8A7CD8}"/>
              </a:ext>
            </a:extLst>
          </p:cNvPr>
          <p:cNvSpPr txBox="1"/>
          <p:nvPr/>
        </p:nvSpPr>
        <p:spPr>
          <a:xfrm>
            <a:off x="898392" y="1205978"/>
            <a:ext cx="4460190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sz="1400" b="1" dirty="0"/>
              <a:t>2° CASE: ACCEPTABLE FORECAST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5A0903E-31E5-C601-7584-E64EED1BE400}"/>
              </a:ext>
            </a:extLst>
          </p:cNvPr>
          <p:cNvSpPr/>
          <p:nvPr/>
        </p:nvSpPr>
        <p:spPr>
          <a:xfrm>
            <a:off x="422115" y="1851267"/>
            <a:ext cx="830238" cy="7097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0.248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5CF2C7-685B-CE1E-BA28-6E4D01E3C222}"/>
              </a:ext>
            </a:extLst>
          </p:cNvPr>
          <p:cNvSpPr txBox="1"/>
          <p:nvPr/>
        </p:nvSpPr>
        <p:spPr>
          <a:xfrm>
            <a:off x="1252353" y="1875769"/>
            <a:ext cx="12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Root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mean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square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(RMSE)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94AB76-4356-396D-A6F1-DB9570319BD9}"/>
              </a:ext>
            </a:extLst>
          </p:cNvPr>
          <p:cNvSpPr/>
          <p:nvPr/>
        </p:nvSpPr>
        <p:spPr>
          <a:xfrm>
            <a:off x="2811509" y="1614949"/>
            <a:ext cx="3038168" cy="11394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average predicted energy from photovoltaics is overestimated compared to actual values, while the actual load is overlapped to the predicted load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5D55F91-E0FE-F146-9DBC-7CA329EC0BE6}"/>
              </a:ext>
            </a:extLst>
          </p:cNvPr>
          <p:cNvSpPr/>
          <p:nvPr/>
        </p:nvSpPr>
        <p:spPr>
          <a:xfrm>
            <a:off x="422115" y="3059847"/>
            <a:ext cx="830238" cy="709785"/>
          </a:xfrm>
          <a:prstGeom prst="ellipse">
            <a:avLst/>
          </a:prstGeom>
          <a:solidFill>
            <a:srgbClr val="68BFBD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0.477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C0B7DE-3FF3-E498-13F1-B7060CF29509}"/>
              </a:ext>
            </a:extLst>
          </p:cNvPr>
          <p:cNvSpPr txBox="1"/>
          <p:nvPr/>
        </p:nvSpPr>
        <p:spPr>
          <a:xfrm>
            <a:off x="1252352" y="3111861"/>
            <a:ext cx="136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fuel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cell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operating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efficiency</a:t>
            </a:r>
            <a:endParaRPr lang="it-IT" sz="1200" b="1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E489351-3AE6-F581-0567-B035EE1BCFCB}"/>
              </a:ext>
            </a:extLst>
          </p:cNvPr>
          <p:cNvSpPr/>
          <p:nvPr/>
        </p:nvSpPr>
        <p:spPr>
          <a:xfrm>
            <a:off x="2813060" y="2898562"/>
            <a:ext cx="3038168" cy="1011659"/>
          </a:xfrm>
          <a:prstGeom prst="rect">
            <a:avLst/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fuel cell works at a higher average load factor to compensate  energy for unexpected photovoltaic fluctuations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22EB774-6D3F-9FBC-DDB8-1A6E5152DBAB}"/>
              </a:ext>
            </a:extLst>
          </p:cNvPr>
          <p:cNvSpPr/>
          <p:nvPr/>
        </p:nvSpPr>
        <p:spPr>
          <a:xfrm>
            <a:off x="422115" y="4268427"/>
            <a:ext cx="830238" cy="70978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138.7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E84F0F0-5DDB-6F3E-7FED-D7DD15EA8861}"/>
              </a:ext>
            </a:extLst>
          </p:cNvPr>
          <p:cNvSpPr txBox="1"/>
          <p:nvPr/>
        </p:nvSpPr>
        <p:spPr>
          <a:xfrm>
            <a:off x="1252352" y="4199474"/>
            <a:ext cx="136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Daily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unbalance</a:t>
            </a:r>
            <a:endParaRPr lang="it-IT" sz="1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[kWh/d]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CFF0663-D3C5-6990-7D90-B3AF92D78ECA}"/>
              </a:ext>
            </a:extLst>
          </p:cNvPr>
          <p:cNvSpPr/>
          <p:nvPr/>
        </p:nvSpPr>
        <p:spPr>
          <a:xfrm>
            <a:off x="2813060" y="4139809"/>
            <a:ext cx="3038168" cy="950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system struggles to contain the unbalance energy due to the significantly incorrect forecast system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C43566-3399-4E12-4134-1E72A705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2" y="694701"/>
            <a:ext cx="5429113" cy="26466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48F468-2CA3-679F-C1AD-C3E756C3A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1" y="3850905"/>
            <a:ext cx="5429114" cy="2646693"/>
          </a:xfrm>
          <a:prstGeom prst="rect">
            <a:avLst/>
          </a:prstGeom>
        </p:spPr>
      </p:pic>
      <p:sp>
        <p:nvSpPr>
          <p:cNvPr id="27" name="Fumetto: rettangolo 26">
            <a:extLst>
              <a:ext uri="{FF2B5EF4-FFF2-40B4-BE49-F238E27FC236}">
                <a16:creationId xmlns:a16="http://schemas.microsoft.com/office/drawing/2014/main" id="{1CA14DA1-6CF7-FA2B-E3E1-CC4161B87FE7}"/>
              </a:ext>
            </a:extLst>
          </p:cNvPr>
          <p:cNvSpPr/>
          <p:nvPr/>
        </p:nvSpPr>
        <p:spPr>
          <a:xfrm>
            <a:off x="8863615" y="4975123"/>
            <a:ext cx="1332437" cy="894736"/>
          </a:xfrm>
          <a:prstGeom prst="wedgeRectCallout">
            <a:avLst>
              <a:gd name="adj1" fmla="val -2059"/>
              <a:gd name="adj2" fmla="val -84234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Trade-off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between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max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efficiency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max power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52E8F7F-57E8-3F75-CECF-76E28C311277}"/>
              </a:ext>
            </a:extLst>
          </p:cNvPr>
          <p:cNvSpPr txBox="1"/>
          <p:nvPr/>
        </p:nvSpPr>
        <p:spPr>
          <a:xfrm>
            <a:off x="6340773" y="3338973"/>
            <a:ext cx="5429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 hypothesis: generation profile from photovoltaics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CF7B7AC-B68E-2C5C-DB05-D8CC0F3CD411}"/>
              </a:ext>
            </a:extLst>
          </p:cNvPr>
          <p:cNvSpPr txBox="1"/>
          <p:nvPr/>
        </p:nvSpPr>
        <p:spPr>
          <a:xfrm>
            <a:off x="5956448" y="6497598"/>
            <a:ext cx="6197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fuel cell operating points</a:t>
            </a:r>
          </a:p>
        </p:txBody>
      </p:sp>
      <p:sp>
        <p:nvSpPr>
          <p:cNvPr id="30" name="Fumetto: rettangolo 29">
            <a:extLst>
              <a:ext uri="{FF2B5EF4-FFF2-40B4-BE49-F238E27FC236}">
                <a16:creationId xmlns:a16="http://schemas.microsoft.com/office/drawing/2014/main" id="{5C64AA5F-60C2-461C-740D-13BF45DD8119}"/>
              </a:ext>
            </a:extLst>
          </p:cNvPr>
          <p:cNvSpPr/>
          <p:nvPr/>
        </p:nvSpPr>
        <p:spPr>
          <a:xfrm>
            <a:off x="10667834" y="1966452"/>
            <a:ext cx="1032553" cy="863010"/>
          </a:xfrm>
          <a:prstGeom prst="wedgeRectCallout">
            <a:avLst>
              <a:gd name="adj1" fmla="val -59736"/>
              <a:gd name="adj2" fmla="val -68963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Actual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PV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always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lower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expected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6277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trend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function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forecast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37738-5476-83C3-34F5-B36A6E8A7CD8}"/>
              </a:ext>
            </a:extLst>
          </p:cNvPr>
          <p:cNvSpPr txBox="1"/>
          <p:nvPr/>
        </p:nvSpPr>
        <p:spPr>
          <a:xfrm>
            <a:off x="1252355" y="1254941"/>
            <a:ext cx="3860275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sz="1400" b="1" dirty="0"/>
              <a:t>3° CASE: INCORRECT FORECAST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5A0903E-31E5-C601-7584-E64EED1BE400}"/>
              </a:ext>
            </a:extLst>
          </p:cNvPr>
          <p:cNvSpPr/>
          <p:nvPr/>
        </p:nvSpPr>
        <p:spPr>
          <a:xfrm>
            <a:off x="422117" y="1900230"/>
            <a:ext cx="830238" cy="709785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0.394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5CF2C7-685B-CE1E-BA28-6E4D01E3C222}"/>
              </a:ext>
            </a:extLst>
          </p:cNvPr>
          <p:cNvSpPr txBox="1"/>
          <p:nvPr/>
        </p:nvSpPr>
        <p:spPr>
          <a:xfrm>
            <a:off x="1252354" y="1952482"/>
            <a:ext cx="120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Root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mean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square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</a:t>
            </a:r>
            <a:endParaRPr lang="it-IT" sz="1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(RMSE)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94AB76-4356-396D-A6F1-DB9570319BD9}"/>
              </a:ext>
            </a:extLst>
          </p:cNvPr>
          <p:cNvSpPr/>
          <p:nvPr/>
        </p:nvSpPr>
        <p:spPr>
          <a:xfrm>
            <a:off x="2813062" y="1710243"/>
            <a:ext cx="3038168" cy="10897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forecast are </a:t>
            </a:r>
            <a:r>
              <a:rPr lang="it-IT" sz="14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</a:t>
            </a:r>
            <a:r>
              <a:rPr lang="it-IT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</a:t>
            </a:r>
            <a:r>
              <a:rPr lang="it-IT" sz="14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same</a:t>
            </a:r>
            <a:r>
              <a:rPr lang="it-IT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time </a:t>
            </a:r>
            <a:r>
              <a:rPr lang="it-IT" sz="14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incorrect</a:t>
            </a:r>
            <a:r>
              <a:rPr lang="it-IT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4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penalising</a:t>
            </a:r>
            <a:r>
              <a:rPr lang="it-IT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i.e.</a:t>
            </a:r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the actual PV is less than expected and the actual load is greater than expected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5D55F91-E0FE-F146-9DBC-7CA329EC0BE6}"/>
              </a:ext>
            </a:extLst>
          </p:cNvPr>
          <p:cNvSpPr/>
          <p:nvPr/>
        </p:nvSpPr>
        <p:spPr>
          <a:xfrm>
            <a:off x="422117" y="3108810"/>
            <a:ext cx="830238" cy="709785"/>
          </a:xfrm>
          <a:prstGeom prst="ellipse">
            <a:avLst/>
          </a:prstGeom>
          <a:solidFill>
            <a:srgbClr val="68BFBD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0.488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C0B7DE-3FF3-E498-13F1-B7060CF29509}"/>
              </a:ext>
            </a:extLst>
          </p:cNvPr>
          <p:cNvSpPr txBox="1"/>
          <p:nvPr/>
        </p:nvSpPr>
        <p:spPr>
          <a:xfrm>
            <a:off x="1252353" y="3140536"/>
            <a:ext cx="136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fuel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cell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operating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efficiency</a:t>
            </a:r>
            <a:endParaRPr lang="it-IT" sz="1200" b="1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E489351-3AE6-F581-0567-B035EE1BCFCB}"/>
              </a:ext>
            </a:extLst>
          </p:cNvPr>
          <p:cNvSpPr/>
          <p:nvPr/>
        </p:nvSpPr>
        <p:spPr>
          <a:xfrm>
            <a:off x="2813062" y="2947525"/>
            <a:ext cx="3038168" cy="1011659"/>
          </a:xfrm>
          <a:prstGeom prst="rect">
            <a:avLst/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fuel cell is most often found working in standby conditions, resulting in a high average operating efficiency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B22EB774-6D3F-9FBC-DDB8-1A6E5152DBAB}"/>
              </a:ext>
            </a:extLst>
          </p:cNvPr>
          <p:cNvSpPr/>
          <p:nvPr/>
        </p:nvSpPr>
        <p:spPr>
          <a:xfrm>
            <a:off x="422117" y="4317390"/>
            <a:ext cx="830238" cy="709785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230.9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E84F0F0-5DDB-6F3E-7FED-D7DD15EA8861}"/>
              </a:ext>
            </a:extLst>
          </p:cNvPr>
          <p:cNvSpPr txBox="1"/>
          <p:nvPr/>
        </p:nvSpPr>
        <p:spPr>
          <a:xfrm>
            <a:off x="1252354" y="4256785"/>
            <a:ext cx="136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Daily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</a:t>
            </a:r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</a:t>
            </a:r>
            <a:r>
              <a:rPr lang="it-IT" sz="12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unbalance</a:t>
            </a:r>
            <a:endParaRPr lang="it-IT" sz="1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[kWh/d]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CFF0663-D3C5-6990-7D90-B3AF92D78ECA}"/>
              </a:ext>
            </a:extLst>
          </p:cNvPr>
          <p:cNvSpPr/>
          <p:nvPr/>
        </p:nvSpPr>
        <p:spPr>
          <a:xfrm>
            <a:off x="2813062" y="4188772"/>
            <a:ext cx="3038168" cy="950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control cannot guarantee sufficient performance in terms of energy unbalance with the grid</a:t>
            </a:r>
            <a:endParaRPr lang="it-IT" sz="1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52E8F7F-57E8-3F75-CECF-76E28C311277}"/>
              </a:ext>
            </a:extLst>
          </p:cNvPr>
          <p:cNvSpPr txBox="1"/>
          <p:nvPr/>
        </p:nvSpPr>
        <p:spPr>
          <a:xfrm>
            <a:off x="6218384" y="3319436"/>
            <a:ext cx="567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battery State-of-Charge profile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CF7B7AC-B68E-2C5C-DB05-D8CC0F3CD411}"/>
              </a:ext>
            </a:extLst>
          </p:cNvPr>
          <p:cNvSpPr txBox="1"/>
          <p:nvPr/>
        </p:nvSpPr>
        <p:spPr>
          <a:xfrm>
            <a:off x="6218384" y="6478114"/>
            <a:ext cx="567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cumulative energy exchanged with the grid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500A8B-A8D9-261E-5383-0C6BAE987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1" y="695417"/>
            <a:ext cx="5429114" cy="26466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3CA2B8-A098-9676-5A0B-DB84586B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71" y="3852428"/>
            <a:ext cx="5429112" cy="2646692"/>
          </a:xfrm>
          <a:prstGeom prst="rect">
            <a:avLst/>
          </a:prstGeom>
        </p:spPr>
      </p:pic>
      <p:sp>
        <p:nvSpPr>
          <p:cNvPr id="24" name="Fumetto: rettangolo 23">
            <a:extLst>
              <a:ext uri="{FF2B5EF4-FFF2-40B4-BE49-F238E27FC236}">
                <a16:creationId xmlns:a16="http://schemas.microsoft.com/office/drawing/2014/main" id="{EFC76D42-CA76-5B82-7CA2-F593C4E7F2CB}"/>
              </a:ext>
            </a:extLst>
          </p:cNvPr>
          <p:cNvSpPr/>
          <p:nvPr/>
        </p:nvSpPr>
        <p:spPr>
          <a:xfrm>
            <a:off x="7157885" y="5171768"/>
            <a:ext cx="1640882" cy="990815"/>
          </a:xfrm>
          <a:prstGeom prst="wedgeRectCallout">
            <a:avLst>
              <a:gd name="adj1" fmla="val -2366"/>
              <a:gd name="adj2" fmla="val -63523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actual profile diverges from the reference profile already from the first day of simulation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Fumetto: rettangolo 24">
            <a:extLst>
              <a:ext uri="{FF2B5EF4-FFF2-40B4-BE49-F238E27FC236}">
                <a16:creationId xmlns:a16="http://schemas.microsoft.com/office/drawing/2014/main" id="{38755C38-7698-05E0-2A97-B903D2CDFB23}"/>
              </a:ext>
            </a:extLst>
          </p:cNvPr>
          <p:cNvSpPr/>
          <p:nvPr/>
        </p:nvSpPr>
        <p:spPr>
          <a:xfrm>
            <a:off x="10736826" y="1415846"/>
            <a:ext cx="963561" cy="1094090"/>
          </a:xfrm>
          <a:prstGeom prst="wedgeRectCallout">
            <a:avLst>
              <a:gd name="adj1" fmla="val -58926"/>
              <a:gd name="adj2" fmla="val -23003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battery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acts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heavily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cover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fluctuations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15459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trend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function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forecast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error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6" name="Grafico 25">
            <a:extLst>
              <a:ext uri="{FF2B5EF4-FFF2-40B4-BE49-F238E27FC236}">
                <a16:creationId xmlns:a16="http://schemas.microsoft.com/office/drawing/2014/main" id="{7495C7BD-6C6D-DE20-D4DC-70726D72C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43848"/>
              </p:ext>
            </p:extLst>
          </p:nvPr>
        </p:nvGraphicFramePr>
        <p:xfrm>
          <a:off x="298645" y="3694470"/>
          <a:ext cx="5188153" cy="3025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Grafico 26">
            <a:extLst>
              <a:ext uri="{FF2B5EF4-FFF2-40B4-BE49-F238E27FC236}">
                <a16:creationId xmlns:a16="http://schemas.microsoft.com/office/drawing/2014/main" id="{F0E6ECCF-B602-05C3-E8F9-7E2031CF1F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6732"/>
              </p:ext>
            </p:extLst>
          </p:nvPr>
        </p:nvGraphicFramePr>
        <p:xfrm>
          <a:off x="299198" y="518474"/>
          <a:ext cx="5187600" cy="302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Fumetto: rettangolo 29">
            <a:extLst>
              <a:ext uri="{FF2B5EF4-FFF2-40B4-BE49-F238E27FC236}">
                <a16:creationId xmlns:a16="http://schemas.microsoft.com/office/drawing/2014/main" id="{59A6AC86-0CDF-A2F8-4333-7C4C41051683}"/>
              </a:ext>
            </a:extLst>
          </p:cNvPr>
          <p:cNvSpPr/>
          <p:nvPr/>
        </p:nvSpPr>
        <p:spPr>
          <a:xfrm>
            <a:off x="1096131" y="5083276"/>
            <a:ext cx="1007971" cy="639097"/>
          </a:xfrm>
          <a:prstGeom prst="wedgeRectCallout">
            <a:avLst>
              <a:gd name="adj1" fmla="val -4273"/>
              <a:gd name="adj2" fmla="val 74008"/>
            </a:avLst>
          </a:prstGeom>
          <a:solidFill>
            <a:srgbClr val="9AC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1° CASE PERFECT FORECAST</a:t>
            </a:r>
          </a:p>
        </p:txBody>
      </p:sp>
      <p:sp>
        <p:nvSpPr>
          <p:cNvPr id="31" name="Fumetto: rettangolo 30">
            <a:extLst>
              <a:ext uri="{FF2B5EF4-FFF2-40B4-BE49-F238E27FC236}">
                <a16:creationId xmlns:a16="http://schemas.microsoft.com/office/drawing/2014/main" id="{6C0C2D5C-1285-4367-F50A-0F77B13F9829}"/>
              </a:ext>
            </a:extLst>
          </p:cNvPr>
          <p:cNvSpPr/>
          <p:nvPr/>
        </p:nvSpPr>
        <p:spPr>
          <a:xfrm>
            <a:off x="1868129" y="4295783"/>
            <a:ext cx="1096295" cy="639097"/>
          </a:xfrm>
          <a:prstGeom prst="wedgeRectCallout">
            <a:avLst>
              <a:gd name="adj1" fmla="val 40598"/>
              <a:gd name="adj2" fmla="val 70931"/>
            </a:avLst>
          </a:prstGeom>
          <a:solidFill>
            <a:srgbClr val="FAA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2° CASE ACCEPTABLE FORECAST</a:t>
            </a:r>
          </a:p>
        </p:txBody>
      </p:sp>
      <p:sp>
        <p:nvSpPr>
          <p:cNvPr id="32" name="Fumetto: rettangolo 31">
            <a:extLst>
              <a:ext uri="{FF2B5EF4-FFF2-40B4-BE49-F238E27FC236}">
                <a16:creationId xmlns:a16="http://schemas.microsoft.com/office/drawing/2014/main" id="{3FCE6652-0477-9F8E-7C64-F5DA26ED89D3}"/>
              </a:ext>
            </a:extLst>
          </p:cNvPr>
          <p:cNvSpPr/>
          <p:nvPr/>
        </p:nvSpPr>
        <p:spPr>
          <a:xfrm>
            <a:off x="3568943" y="4934881"/>
            <a:ext cx="1007971" cy="639097"/>
          </a:xfrm>
          <a:prstGeom prst="wedgeRectCallout">
            <a:avLst>
              <a:gd name="adj1" fmla="val 32854"/>
              <a:gd name="adj2" fmla="val -91601"/>
            </a:avLst>
          </a:prstGeom>
          <a:solidFill>
            <a:srgbClr val="D35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3° CASE INCORRECT FORECAST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Tabella 4">
                <a:extLst>
                  <a:ext uri="{FF2B5EF4-FFF2-40B4-BE49-F238E27FC236}">
                    <a16:creationId xmlns:a16="http://schemas.microsoft.com/office/drawing/2014/main" id="{51C3FEFB-0280-31D5-BAF7-DCAE8ECE1B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602875"/>
                  </p:ext>
                </p:extLst>
              </p:nvPr>
            </p:nvGraphicFramePr>
            <p:xfrm>
              <a:off x="6096000" y="690872"/>
              <a:ext cx="5792400" cy="3284856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894965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1223890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1277167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396378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</a:tblGrid>
                  <a:tr h="561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1° Case:</a:t>
                          </a:r>
                        </a:p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Perfect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Acceptable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Incorrect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239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𝐵𝐸𝑆𝑆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[kWh]</a:t>
                          </a:r>
                        </a:p>
                      </a:txBody>
                      <a:tcPr anchor="ctr">
                        <a:solidFill>
                          <a:srgbClr val="D3DF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92363"/>
                      </a:ext>
                    </a:extLst>
                  </a:tr>
                  <a:tr h="2390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𝑃𝑉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𝑎𝑐𝑡𝑢𝑎𝑙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𝑃𝑉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𝑓𝑜𝑟𝑒𝑐𝑎𝑠𝑡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47298"/>
                      </a:ext>
                    </a:extLst>
                  </a:tr>
                  <a:tr h="239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𝐿𝑜𝑎𝑑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𝑎𝑐𝑡𝑢𝑎𝑙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𝐿𝑜𝑎𝑑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𝑓𝑜𝑟𝑒𝑐𝑎𝑠𝑡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3750360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RMSE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0.015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0.248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i="1" smtClean="0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0</m:t>
                                </m:r>
                                <m:r>
                                  <a:rPr lang="it-IT" sz="1100" b="0" i="1" smtClean="0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.394</m:t>
                                </m:r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Stato medio 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η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𝐹𝐶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[h/g]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6.321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8.643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8.919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2392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𝑔𝑟𝑖𝑑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𝑟𝑒𝑓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2392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𝑔𝑟𝑖𝑑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𝐸𝐸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𝑢𝑛𝑏𝑎𝑙𝑎𝑛𝑐𝑒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[kWh/g]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3.241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138.697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230.927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Tabella 4">
                <a:extLst>
                  <a:ext uri="{FF2B5EF4-FFF2-40B4-BE49-F238E27FC236}">
                    <a16:creationId xmlns:a16="http://schemas.microsoft.com/office/drawing/2014/main" id="{51C3FEFB-0280-31D5-BAF7-DCAE8ECE1B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602875"/>
                  </p:ext>
                </p:extLst>
              </p:nvPr>
            </p:nvGraphicFramePr>
            <p:xfrm>
              <a:off x="6096000" y="690872"/>
              <a:ext cx="5792400" cy="3284856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894965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1223890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1277167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396378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1° Case:</a:t>
                          </a:r>
                        </a:p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Perfect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Acceptable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Incorrect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244186" r="-205788" b="-9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92363"/>
                      </a:ext>
                    </a:extLst>
                  </a:tr>
                  <a:tr h="2724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328889" r="-205788" b="-7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47298"/>
                      </a:ext>
                    </a:extLst>
                  </a:tr>
                  <a:tr h="2724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438636" r="-205788" b="-7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37503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RMSE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0.015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0.248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284" t="-551163" b="-620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Stato medio 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769048" r="-205788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848837" r="-205788" b="-3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6.321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8.643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8.919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27266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906667" r="-205788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27266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029545" r="-205788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155814" r="-205788" b="-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3.241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138.697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230.927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Gruppo 3">
            <a:extLst>
              <a:ext uri="{FF2B5EF4-FFF2-40B4-BE49-F238E27FC236}">
                <a16:creationId xmlns:a16="http://schemas.microsoft.com/office/drawing/2014/main" id="{2BDF9B47-0273-73F8-C060-C1325BAF08AB}"/>
              </a:ext>
            </a:extLst>
          </p:cNvPr>
          <p:cNvGrpSpPr/>
          <p:nvPr/>
        </p:nvGrpSpPr>
        <p:grpSpPr>
          <a:xfrm>
            <a:off x="8861631" y="1914699"/>
            <a:ext cx="1983321" cy="2003720"/>
            <a:chOff x="8861631" y="1914699"/>
            <a:chExt cx="1983321" cy="2003720"/>
          </a:xfrm>
        </p:grpSpPr>
        <p:sp>
          <p:nvSpPr>
            <p:cNvPr id="3" name="Freccia a sinistra 2">
              <a:extLst>
                <a:ext uri="{FF2B5EF4-FFF2-40B4-BE49-F238E27FC236}">
                  <a16:creationId xmlns:a16="http://schemas.microsoft.com/office/drawing/2014/main" id="{B56D0BE1-0FDB-8214-4DEC-4147F754BB9F}"/>
                </a:ext>
              </a:extLst>
            </p:cNvPr>
            <p:cNvSpPr/>
            <p:nvPr/>
          </p:nvSpPr>
          <p:spPr>
            <a:xfrm>
              <a:off x="9090018" y="2175149"/>
              <a:ext cx="203256" cy="17238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Freccia a sinistra 35">
              <a:extLst>
                <a:ext uri="{FF2B5EF4-FFF2-40B4-BE49-F238E27FC236}">
                  <a16:creationId xmlns:a16="http://schemas.microsoft.com/office/drawing/2014/main" id="{7A011329-3DD4-22FE-DAB9-BF1D5BD501EB}"/>
                </a:ext>
              </a:extLst>
            </p:cNvPr>
            <p:cNvSpPr/>
            <p:nvPr/>
          </p:nvSpPr>
          <p:spPr>
            <a:xfrm>
              <a:off x="9090018" y="3746039"/>
              <a:ext cx="203256" cy="17238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3D62855-2C5C-F0D2-13CC-AA338909F6A7}"/>
                </a:ext>
              </a:extLst>
            </p:cNvPr>
            <p:cNvSpPr txBox="1"/>
            <p:nvPr/>
          </p:nvSpPr>
          <p:spPr>
            <a:xfrm>
              <a:off x="8861631" y="1928928"/>
              <a:ext cx="68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solidFill>
                    <a:srgbClr val="00B050"/>
                  </a:solidFill>
                </a:rPr>
                <a:t>-94%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B6642B20-D6EB-C477-686D-5D9AE850DE3D}"/>
                </a:ext>
              </a:extLst>
            </p:cNvPr>
            <p:cNvSpPr txBox="1"/>
            <p:nvPr/>
          </p:nvSpPr>
          <p:spPr>
            <a:xfrm>
              <a:off x="8861631" y="3510751"/>
              <a:ext cx="68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solidFill>
                    <a:srgbClr val="00B050"/>
                  </a:solidFill>
                </a:rPr>
                <a:t>-97%</a:t>
              </a:r>
            </a:p>
          </p:txBody>
        </p:sp>
        <p:sp>
          <p:nvSpPr>
            <p:cNvPr id="42" name="Freccia a sinistra 41">
              <a:extLst>
                <a:ext uri="{FF2B5EF4-FFF2-40B4-BE49-F238E27FC236}">
                  <a16:creationId xmlns:a16="http://schemas.microsoft.com/office/drawing/2014/main" id="{D83FF318-FDE9-4446-28BB-3E82280698E8}"/>
                </a:ext>
              </a:extLst>
            </p:cNvPr>
            <p:cNvSpPr/>
            <p:nvPr/>
          </p:nvSpPr>
          <p:spPr>
            <a:xfrm flipH="1">
              <a:off x="10400445" y="2160920"/>
              <a:ext cx="203256" cy="172380"/>
            </a:xfrm>
            <a:prstGeom prst="lef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Freccia a sinistra 42">
              <a:extLst>
                <a:ext uri="{FF2B5EF4-FFF2-40B4-BE49-F238E27FC236}">
                  <a16:creationId xmlns:a16="http://schemas.microsoft.com/office/drawing/2014/main" id="{A20BF532-65EE-2E94-3D43-BEE5E82F042D}"/>
                </a:ext>
              </a:extLst>
            </p:cNvPr>
            <p:cNvSpPr/>
            <p:nvPr/>
          </p:nvSpPr>
          <p:spPr>
            <a:xfrm flipH="1">
              <a:off x="10400445" y="3746039"/>
              <a:ext cx="203256" cy="172380"/>
            </a:xfrm>
            <a:prstGeom prst="lef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58883B57-8817-5FF7-DBE8-F0E07C3A45A2}"/>
                </a:ext>
              </a:extLst>
            </p:cNvPr>
            <p:cNvSpPr txBox="1"/>
            <p:nvPr/>
          </p:nvSpPr>
          <p:spPr>
            <a:xfrm flipH="1">
              <a:off x="10159194" y="1914699"/>
              <a:ext cx="68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solidFill>
                    <a:srgbClr val="C00000"/>
                  </a:solidFill>
                </a:rPr>
                <a:t>+59%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602AD6BD-BE64-6C82-F7A2-FBA9B07945D3}"/>
                </a:ext>
              </a:extLst>
            </p:cNvPr>
            <p:cNvSpPr txBox="1"/>
            <p:nvPr/>
          </p:nvSpPr>
          <p:spPr>
            <a:xfrm flipH="1">
              <a:off x="10159194" y="3493742"/>
              <a:ext cx="68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solidFill>
                    <a:srgbClr val="C00000"/>
                  </a:solidFill>
                </a:rPr>
                <a:t>+66%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E7FCB5-112B-E53E-83F5-225755187A6C}"/>
              </a:ext>
            </a:extLst>
          </p:cNvPr>
          <p:cNvSpPr txBox="1"/>
          <p:nvPr/>
        </p:nvSpPr>
        <p:spPr>
          <a:xfrm>
            <a:off x="6705204" y="5068984"/>
            <a:ext cx="143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Further</a:t>
            </a:r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analysis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1E84370D-3912-8E3F-445E-7DA95F78DDF6}"/>
              </a:ext>
            </a:extLst>
          </p:cNvPr>
          <p:cNvSpPr/>
          <p:nvPr/>
        </p:nvSpPr>
        <p:spPr>
          <a:xfrm>
            <a:off x="8210550" y="4173948"/>
            <a:ext cx="314325" cy="243640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73E8F2A-B48E-1A32-4F85-BA93B9DEC0F0}"/>
                  </a:ext>
                </a:extLst>
              </p:cNvPr>
              <p:cNvSpPr/>
              <p:nvPr/>
            </p:nvSpPr>
            <p:spPr>
              <a:xfrm>
                <a:off x="8598240" y="4199771"/>
                <a:ext cx="2899957" cy="109844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Analysis of the effect of incorrect but not penalizing forecasts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𝑃𝑉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𝑎𝑐𝑡𝑢𝑎𝑙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𝑃𝑉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𝑓𝑜𝑟𝑒𝑐𝑎𝑠𝑡</m:t>
                          </m:r>
                        </m:sub>
                      </m:sSub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𝐿𝑜𝑎𝑑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𝑎𝑐𝑡𝑢𝑎𝑙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𝐿𝑜𝑎𝑑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𝑓𝑜𝑟𝑒𝑐𝑎𝑠𝑡</m:t>
                          </m:r>
                        </m:sub>
                      </m:sSub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573E8F2A-B48E-1A32-4F85-BA93B9DEC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240" y="4199771"/>
                <a:ext cx="2899957" cy="1098442"/>
              </a:xfrm>
              <a:prstGeom prst="rect">
                <a:avLst/>
              </a:prstGeom>
              <a:blipFill>
                <a:blip r:embed="rId6"/>
                <a:stretch>
                  <a:fillRect r="-2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51DC13A7-AA04-15DC-7668-677DB58F8979}"/>
              </a:ext>
            </a:extLst>
          </p:cNvPr>
          <p:cNvGrpSpPr/>
          <p:nvPr/>
        </p:nvGrpSpPr>
        <p:grpSpPr>
          <a:xfrm>
            <a:off x="8598240" y="5481735"/>
            <a:ext cx="2899957" cy="1098442"/>
            <a:chOff x="8598240" y="5481735"/>
            <a:chExt cx="2899957" cy="1098442"/>
          </a:xfrm>
        </p:grpSpPr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FE498C1F-76F1-4DE1-22D9-52C0E313FC31}"/>
                </a:ext>
              </a:extLst>
            </p:cNvPr>
            <p:cNvSpPr/>
            <p:nvPr/>
          </p:nvSpPr>
          <p:spPr>
            <a:xfrm>
              <a:off x="8598240" y="5481735"/>
              <a:ext cx="2899957" cy="1098442"/>
            </a:xfrm>
            <a:prstGeom prst="rect">
              <a:avLst/>
            </a:prstGeom>
            <a:solidFill>
              <a:srgbClr val="81A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Performance as a function of battery capacity</a:t>
              </a:r>
            </a:p>
            <a:p>
              <a:pPr algn="ctr"/>
              <a:r>
                <a:rPr lang="it-IT" sz="14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8 kWh      12 kWh      16 kWh</a:t>
              </a:r>
            </a:p>
          </p:txBody>
        </p:sp>
        <p:sp>
          <p:nvSpPr>
            <p:cNvPr id="13" name="Freccia a destra 12">
              <a:extLst>
                <a:ext uri="{FF2B5EF4-FFF2-40B4-BE49-F238E27FC236}">
                  <a16:creationId xmlns:a16="http://schemas.microsoft.com/office/drawing/2014/main" id="{EA62CE4F-3B6D-B716-1152-4A2BD7D1DD66}"/>
                </a:ext>
              </a:extLst>
            </p:cNvPr>
            <p:cNvSpPr/>
            <p:nvPr/>
          </p:nvSpPr>
          <p:spPr>
            <a:xfrm>
              <a:off x="9458325" y="6170256"/>
              <a:ext cx="190500" cy="131406"/>
            </a:xfrm>
            <a:prstGeom prst="rightArrow">
              <a:avLst/>
            </a:prstGeom>
            <a:solidFill>
              <a:srgbClr val="185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Freccia a destra 47">
              <a:extLst>
                <a:ext uri="{FF2B5EF4-FFF2-40B4-BE49-F238E27FC236}">
                  <a16:creationId xmlns:a16="http://schemas.microsoft.com/office/drawing/2014/main" id="{A9C6FE4D-A80B-964D-9D59-DEAF9A710D22}"/>
                </a:ext>
              </a:extLst>
            </p:cNvPr>
            <p:cNvSpPr/>
            <p:nvPr/>
          </p:nvSpPr>
          <p:spPr>
            <a:xfrm>
              <a:off x="10387826" y="6170256"/>
              <a:ext cx="190500" cy="131406"/>
            </a:xfrm>
            <a:prstGeom prst="rightArrow">
              <a:avLst/>
            </a:prstGeom>
            <a:solidFill>
              <a:srgbClr val="185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1724836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Effect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incorrect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penalizing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forecasts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ella 4">
                <a:extLst>
                  <a:ext uri="{FF2B5EF4-FFF2-40B4-BE49-F238E27FC236}">
                    <a16:creationId xmlns:a16="http://schemas.microsoft.com/office/drawing/2014/main" id="{9F4E7DBB-A901-EEAA-F6B7-14A21287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114921"/>
                  </p:ext>
                </p:extLst>
              </p:nvPr>
            </p:nvGraphicFramePr>
            <p:xfrm>
              <a:off x="6191250" y="640119"/>
              <a:ext cx="5791199" cy="3284856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526562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985952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1028871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135390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  <a:gridCol w="1114424">
                      <a:extLst>
                        <a:ext uri="{9D8B030D-6E8A-4147-A177-3AD203B41FA5}">
                          <a16:colId xmlns:a16="http://schemas.microsoft.com/office/drawing/2014/main" val="2556020136"/>
                        </a:ext>
                      </a:extLst>
                    </a:gridCol>
                  </a:tblGrid>
                  <a:tr h="6046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1° Case:</a:t>
                          </a:r>
                        </a:p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Perfect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Acceptable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Incorrect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Simulation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244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𝐵𝐸𝑆𝑆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[kWh]</a:t>
                          </a:r>
                        </a:p>
                      </a:txBody>
                      <a:tcPr anchor="ctr">
                        <a:solidFill>
                          <a:srgbClr val="D3DF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92363"/>
                      </a:ext>
                    </a:extLst>
                  </a:tr>
                  <a:tr h="2574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𝑃𝑉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𝑎𝑐𝑡𝑢𝑎𝑙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𝑃𝑉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𝑓𝑜𝑟𝑒𝑐𝑎𝑠𝑡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298"/>
                      </a:ext>
                    </a:extLst>
                  </a:tr>
                  <a:tr h="2574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𝐿𝑜𝑎𝑑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𝑎𝑐𝑡𝑢𝑎𝑙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𝐿𝑜𝑎𝑑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𝑓𝑜𝑟𝑒𝑐𝑎𝑠𝑡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3DF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750360"/>
                      </a:ext>
                    </a:extLst>
                  </a:tr>
                  <a:tr h="2447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RMSE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0.015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0.248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i="1" smtClean="0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0</m:t>
                                </m:r>
                                <m:r>
                                  <a:rPr lang="it-IT" sz="1100" b="0" i="1" smtClean="0">
                                    <a:latin typeface="Cambria Math" panose="02040503050406030204" pitchFamily="18" charset="0"/>
                                    <a:ea typeface="CMU Serif" panose="02000603000000000000" pitchFamily="2" charset="0"/>
                                    <a:cs typeface="CMU Serif" panose="02000603000000000000" pitchFamily="2" charset="0"/>
                                  </a:rPr>
                                  <m:t>.394</m:t>
                                </m:r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0.503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2447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Stato medio 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2447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η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0.498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2447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𝐹𝐶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[h/g]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6.321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8.643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6.203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2575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𝑔𝑟𝑖𝑑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𝑟𝑒𝑓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-0.726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2575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𝑔𝑟𝑖𝑑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-0.717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2447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𝐸𝐸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𝑢𝑛𝑏𝑎𝑙𝑎𝑛𝑐𝑒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[kWh/g]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3.241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138.697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230.927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4.154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ella 4">
                <a:extLst>
                  <a:ext uri="{FF2B5EF4-FFF2-40B4-BE49-F238E27FC236}">
                    <a16:creationId xmlns:a16="http://schemas.microsoft.com/office/drawing/2014/main" id="{9F4E7DBB-A901-EEAA-F6B7-14A21287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114921"/>
                  </p:ext>
                </p:extLst>
              </p:nvPr>
            </p:nvGraphicFramePr>
            <p:xfrm>
              <a:off x="6191250" y="640119"/>
              <a:ext cx="5791199" cy="3284856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526562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985952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1028871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135390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  <a:gridCol w="1114424">
                      <a:extLst>
                        <a:ext uri="{9D8B030D-6E8A-4147-A177-3AD203B41FA5}">
                          <a16:colId xmlns:a16="http://schemas.microsoft.com/office/drawing/2014/main" val="2556020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1° Case:</a:t>
                          </a:r>
                        </a:p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Perfect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Acceptable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Incorrect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Simulation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44186" r="-278884" b="-9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92363"/>
                      </a:ext>
                    </a:extLst>
                  </a:tr>
                  <a:tr h="2724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36364" r="-278884" b="-8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298"/>
                      </a:ext>
                    </a:extLst>
                  </a:tr>
                  <a:tr h="2724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26667" r="-278884" b="-6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rgbClr val="D3DF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0.8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37503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RMSE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0.015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0.248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2903" t="-564286" r="-9838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0.503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Stato medio 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766667" r="-278884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0.498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846512" r="-278884" b="-3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6.321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8.643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6.203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27266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04444" r="-278884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-0.726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27266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27273" r="-278884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-0.717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153488" r="-278884" b="-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3.241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138.697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230.927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4.154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8D85A525-C4BA-EF1E-39D0-C5694F040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7" y="3924975"/>
            <a:ext cx="5240137" cy="255456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8475FA1A-9C36-7A78-E069-36A9E786110B}"/>
              </a:ext>
            </a:extLst>
          </p:cNvPr>
          <p:cNvGrpSpPr/>
          <p:nvPr/>
        </p:nvGrpSpPr>
        <p:grpSpPr>
          <a:xfrm>
            <a:off x="419858" y="699396"/>
            <a:ext cx="5429112" cy="3131145"/>
            <a:chOff x="551508" y="906388"/>
            <a:chExt cx="5429112" cy="3131145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F4A0473-6A08-E2EC-BA47-8396D2839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0" r="5866"/>
            <a:stretch/>
          </p:blipFill>
          <p:spPr>
            <a:xfrm>
              <a:off x="765219" y="906388"/>
              <a:ext cx="5001690" cy="2831183"/>
            </a:xfrm>
            <a:prstGeom prst="rect">
              <a:avLst/>
            </a:prstGeom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AD0B322-0EB0-1A3A-759F-BA6977F4FB63}"/>
                </a:ext>
              </a:extLst>
            </p:cNvPr>
            <p:cNvSpPr txBox="1"/>
            <p:nvPr/>
          </p:nvSpPr>
          <p:spPr>
            <a:xfrm>
              <a:off x="551508" y="3760534"/>
              <a:ext cx="542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Simulation</a:t>
              </a:r>
              <a:r>
                <a:rPr lang="it-IT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it-IT" sz="12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hypothesis</a:t>
              </a:r>
              <a:r>
                <a:rPr lang="it-IT" sz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: load </a:t>
              </a:r>
              <a:r>
                <a:rPr lang="it-IT" sz="12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profile</a:t>
              </a:r>
              <a:endPara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88FB6E-6012-860E-165E-152A14672376}"/>
              </a:ext>
            </a:extLst>
          </p:cNvPr>
          <p:cNvSpPr txBox="1"/>
          <p:nvPr/>
        </p:nvSpPr>
        <p:spPr>
          <a:xfrm>
            <a:off x="248029" y="6479542"/>
            <a:ext cx="577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cumulative energy exchanged with the grid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29A1D4B-4050-C4D1-7FBC-48CFC8E05439}"/>
              </a:ext>
            </a:extLst>
          </p:cNvPr>
          <p:cNvSpPr/>
          <p:nvPr/>
        </p:nvSpPr>
        <p:spPr>
          <a:xfrm>
            <a:off x="9067802" y="4191000"/>
            <a:ext cx="2914647" cy="22885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best performance is not only achievable under perfect forecasting conditions, since the predictive control system manages to ensure optimal results even in situations of high but not penalizing error</a:t>
            </a:r>
            <a:endParaRPr lang="it-IT" sz="16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9" name="Fumetto: rettangolo 38">
            <a:extLst>
              <a:ext uri="{FF2B5EF4-FFF2-40B4-BE49-F238E27FC236}">
                <a16:creationId xmlns:a16="http://schemas.microsoft.com/office/drawing/2014/main" id="{62C6F334-C871-7C66-1E4D-962BCCEB3B29}"/>
              </a:ext>
            </a:extLst>
          </p:cNvPr>
          <p:cNvSpPr/>
          <p:nvPr/>
        </p:nvSpPr>
        <p:spPr>
          <a:xfrm>
            <a:off x="1243550" y="5365882"/>
            <a:ext cx="1948015" cy="779109"/>
          </a:xfrm>
          <a:prstGeom prst="wedgeRectCallout">
            <a:avLst>
              <a:gd name="adj1" fmla="val 34306"/>
              <a:gd name="adj2" fmla="val -62300"/>
            </a:avLst>
          </a:prstGeom>
          <a:solidFill>
            <a:srgbClr val="68BF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Excellent convergence between real profile and reference: the control works well!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D70200D1-06C2-D7A6-46FA-A178FA0BBA45}"/>
              </a:ext>
            </a:extLst>
          </p:cNvPr>
          <p:cNvSpPr/>
          <p:nvPr/>
        </p:nvSpPr>
        <p:spPr>
          <a:xfrm rot="16200000">
            <a:off x="8420098" y="5116196"/>
            <a:ext cx="514350" cy="438150"/>
          </a:xfrm>
          <a:prstGeom prst="downArrow">
            <a:avLst/>
          </a:prstGeom>
          <a:solidFill>
            <a:srgbClr val="FAA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D9F081D9-3E6D-7DFB-02E7-1F2B964D65A7}"/>
              </a:ext>
            </a:extLst>
          </p:cNvPr>
          <p:cNvSpPr/>
          <p:nvPr/>
        </p:nvSpPr>
        <p:spPr>
          <a:xfrm>
            <a:off x="6191250" y="4526917"/>
            <a:ext cx="1082931" cy="5143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+103%</a:t>
            </a: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4F2AB905-D72E-AB1F-3773-BBF493E7E866}"/>
              </a:ext>
            </a:extLst>
          </p:cNvPr>
          <p:cNvSpPr/>
          <p:nvPr/>
        </p:nvSpPr>
        <p:spPr>
          <a:xfrm>
            <a:off x="6191249" y="5643209"/>
            <a:ext cx="1082931" cy="5143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-97%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A047160E-102C-9B01-94A9-B993F2F8DBA1}"/>
              </a:ext>
            </a:extLst>
          </p:cNvPr>
          <p:cNvSpPr txBox="1"/>
          <p:nvPr/>
        </p:nvSpPr>
        <p:spPr>
          <a:xfrm>
            <a:off x="7217028" y="4460926"/>
            <a:ext cx="152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Increase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RMSE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compared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</a:t>
            </a:r>
          </a:p>
          <a:p>
            <a:pPr algn="ctr"/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2° case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3887CD4-7BE2-3054-3DB2-63ABAE385223}"/>
              </a:ext>
            </a:extLst>
          </p:cNvPr>
          <p:cNvSpPr txBox="1"/>
          <p:nvPr/>
        </p:nvSpPr>
        <p:spPr>
          <a:xfrm>
            <a:off x="7217028" y="5577218"/>
            <a:ext cx="152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Energy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unbalance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reduction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compared</a:t>
            </a:r>
            <a:r>
              <a:rPr lang="it-IT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2° case</a:t>
            </a:r>
          </a:p>
        </p:txBody>
      </p:sp>
    </p:spTree>
    <p:extLst>
      <p:ext uri="{BB962C8B-B14F-4D97-AF65-F5344CB8AC3E}">
        <p14:creationId xmlns:p14="http://schemas.microsoft.com/office/powerpoint/2010/main" val="282196771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Unbalance power considerations resulting from MPC2 update 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0B249EEE-B0F9-BDCD-38D5-60F8393B2537}"/>
              </a:ext>
            </a:extLst>
          </p:cNvPr>
          <p:cNvSpPr/>
          <p:nvPr/>
        </p:nvSpPr>
        <p:spPr>
          <a:xfrm>
            <a:off x="393290" y="4856561"/>
            <a:ext cx="2998838" cy="1398463"/>
          </a:xfrm>
          <a:prstGeom prst="wedgeRectCallout">
            <a:avLst>
              <a:gd name="adj1" fmla="val 34737"/>
              <a:gd name="adj2" fmla="val -5913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average error of MPC2 optimizations is strongly penalized as the time target increases</a:t>
            </a:r>
            <a:endParaRPr lang="it-IT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Fumetto: rettangolo 23">
            <a:extLst>
              <a:ext uri="{FF2B5EF4-FFF2-40B4-BE49-F238E27FC236}">
                <a16:creationId xmlns:a16="http://schemas.microsoft.com/office/drawing/2014/main" id="{F74DE81D-1805-9D03-80EF-2EAD226EEDB9}"/>
              </a:ext>
            </a:extLst>
          </p:cNvPr>
          <p:cNvSpPr/>
          <p:nvPr/>
        </p:nvSpPr>
        <p:spPr>
          <a:xfrm>
            <a:off x="4242662" y="4852395"/>
            <a:ext cx="2998838" cy="1398463"/>
          </a:xfrm>
          <a:prstGeom prst="wedgeRectCallout">
            <a:avLst>
              <a:gd name="adj1" fmla="val -46653"/>
              <a:gd name="adj2" fmla="val -6053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Influence of the chosen time step on the grid profile error reported to the DSO</a:t>
            </a:r>
            <a:endParaRPr lang="it-IT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FB182BA7-D51E-4938-2EC0-30B5C4BA3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6514175"/>
              </p:ext>
            </p:extLst>
          </p:nvPr>
        </p:nvGraphicFramePr>
        <p:xfrm>
          <a:off x="7826478" y="3837823"/>
          <a:ext cx="3650246" cy="313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05C3D4A4-41D8-40B3-04EB-B5A010393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r="7378"/>
          <a:stretch/>
        </p:blipFill>
        <p:spPr>
          <a:xfrm>
            <a:off x="393290" y="710379"/>
            <a:ext cx="6848210" cy="3950111"/>
          </a:xfrm>
          <a:prstGeom prst="rect">
            <a:avLst/>
          </a:prstGeom>
        </p:spPr>
      </p:pic>
      <p:sp>
        <p:nvSpPr>
          <p:cNvPr id="11" name="Fumetto: rettangolo 10">
            <a:extLst>
              <a:ext uri="{FF2B5EF4-FFF2-40B4-BE49-F238E27FC236}">
                <a16:creationId xmlns:a16="http://schemas.microsoft.com/office/drawing/2014/main" id="{E2E16451-A2C5-9065-CF06-45468E302706}"/>
              </a:ext>
            </a:extLst>
          </p:cNvPr>
          <p:cNvSpPr/>
          <p:nvPr/>
        </p:nvSpPr>
        <p:spPr>
          <a:xfrm>
            <a:off x="4355690" y="3065206"/>
            <a:ext cx="2595716" cy="1142899"/>
          </a:xfrm>
          <a:prstGeom prst="wedgeRectCallout">
            <a:avLst>
              <a:gd name="adj1" fmla="val -46653"/>
              <a:gd name="adj2" fmla="val -60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More noticeable mid-day deviations (combined presence of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pv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load)</a:t>
            </a:r>
            <a:endParaRPr lang="it-IT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a 7">
                <a:extLst>
                  <a:ext uri="{FF2B5EF4-FFF2-40B4-BE49-F238E27FC236}">
                    <a16:creationId xmlns:a16="http://schemas.microsoft.com/office/drawing/2014/main" id="{D81B7238-251C-3B20-25D3-A27320B18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189831"/>
                  </p:ext>
                </p:extLst>
              </p:nvPr>
            </p:nvGraphicFramePr>
            <p:xfrm>
              <a:off x="8504899" y="710379"/>
              <a:ext cx="2383104" cy="312744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38054">
                      <a:extLst>
                        <a:ext uri="{9D8B030D-6E8A-4147-A177-3AD203B41FA5}">
                          <a16:colId xmlns:a16="http://schemas.microsoft.com/office/drawing/2014/main" val="3460816987"/>
                        </a:ext>
                      </a:extLst>
                    </a:gridCol>
                    <a:gridCol w="1245050">
                      <a:extLst>
                        <a:ext uri="{9D8B030D-6E8A-4147-A177-3AD203B41FA5}">
                          <a16:colId xmlns:a16="http://schemas.microsoft.com/office/drawing/2014/main" val="3987040366"/>
                        </a:ext>
                      </a:extLst>
                    </a:gridCol>
                  </a:tblGrid>
                  <a:tr h="2521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Parametro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Valore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4297646"/>
                      </a:ext>
                    </a:extLst>
                  </a:tr>
                  <a:tr h="259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dirty="0" smtClean="0">
                                        <a:latin typeface="CMU Serif" panose="02000603000000000000" pitchFamily="2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+1.4590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6333879"/>
                      </a:ext>
                    </a:extLst>
                  </a:tr>
                  <a:tr h="259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dirty="0" smtClean="0">
                                        <a:latin typeface="CMU Serif" panose="02000603000000000000" pitchFamily="2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-1.9268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8878171"/>
                      </a:ext>
                    </a:extLst>
                  </a:tr>
                  <a:tr h="258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l-G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l-GR" sz="1400" dirty="0" smtClean="0">
                                            <a:latin typeface="CMU Serif" panose="02000603000000000000" pitchFamily="2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Δ</m:t>
                                        </m:r>
                                        <m:r>
                                          <a:rPr lang="it-IT" sz="1400" b="0" dirty="0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-0.1230 kW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306661"/>
                      </a:ext>
                    </a:extLst>
                  </a:tr>
                  <a:tr h="259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dirty="0" smtClean="0">
                                        <a:latin typeface="CMU Serif" panose="02000603000000000000" pitchFamily="2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+0.6109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134134"/>
                      </a:ext>
                    </a:extLst>
                  </a:tr>
                  <a:tr h="259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dirty="0" smtClean="0">
                                        <a:latin typeface="CMU Serif" panose="02000603000000000000" pitchFamily="2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-1.0926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422204"/>
                      </a:ext>
                    </a:extLst>
                  </a:tr>
                  <a:tr h="258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l-G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l-GR" sz="1400" dirty="0" smtClean="0">
                                            <a:latin typeface="CMU Serif" panose="02000603000000000000" pitchFamily="2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Δ</m:t>
                                        </m:r>
                                        <m:r>
                                          <a:rPr lang="it-IT" sz="1400" b="0" dirty="0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-0.1720 kW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6587856"/>
                      </a:ext>
                    </a:extLst>
                  </a:tr>
                  <a:tr h="259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dirty="0" smtClean="0">
                                        <a:latin typeface="CMU Serif" panose="02000603000000000000" pitchFamily="2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,4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+1.9847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7859483"/>
                      </a:ext>
                    </a:extLst>
                  </a:tr>
                  <a:tr h="259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dirty="0" smtClean="0">
                                        <a:latin typeface="CMU Serif" panose="02000603000000000000" pitchFamily="2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Δ</m:t>
                                    </m:r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,4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-2.9337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3414225"/>
                      </a:ext>
                    </a:extLst>
                  </a:tr>
                  <a:tr h="258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l-G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l-G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l-GR" sz="1400" dirty="0" smtClean="0">
                                            <a:latin typeface="CMU Serif" panose="02000603000000000000" pitchFamily="2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Δ</m:t>
                                        </m:r>
                                        <m:r>
                                          <a:rPr lang="it-IT" sz="1400" b="0" dirty="0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b="0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it-IT" sz="14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-0.1975 kW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40984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a 7">
                <a:extLst>
                  <a:ext uri="{FF2B5EF4-FFF2-40B4-BE49-F238E27FC236}">
                    <a16:creationId xmlns:a16="http://schemas.microsoft.com/office/drawing/2014/main" id="{D81B7238-251C-3B20-25D3-A27320B181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189831"/>
                  </p:ext>
                </p:extLst>
              </p:nvPr>
            </p:nvGraphicFramePr>
            <p:xfrm>
              <a:off x="8504899" y="710379"/>
              <a:ext cx="2383104" cy="312744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38054">
                      <a:extLst>
                        <a:ext uri="{9D8B030D-6E8A-4147-A177-3AD203B41FA5}">
                          <a16:colId xmlns:a16="http://schemas.microsoft.com/office/drawing/2014/main" val="3460816987"/>
                        </a:ext>
                      </a:extLst>
                    </a:gridCol>
                    <a:gridCol w="1245050">
                      <a:extLst>
                        <a:ext uri="{9D8B030D-6E8A-4147-A177-3AD203B41FA5}">
                          <a16:colId xmlns:a16="http://schemas.microsoft.com/office/drawing/2014/main" val="398704036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Parametro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Valore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4297646"/>
                      </a:ext>
                    </a:extLst>
                  </a:tr>
                  <a:tr h="3141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98077" r="-111765" b="-8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+1.4590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6333879"/>
                      </a:ext>
                    </a:extLst>
                  </a:tr>
                  <a:tr h="3141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201961" r="-111765" b="-7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-1.9268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8878171"/>
                      </a:ext>
                    </a:extLst>
                  </a:tr>
                  <a:tr h="3126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296154" r="-111765" b="-6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-0.1230 kW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306661"/>
                      </a:ext>
                    </a:extLst>
                  </a:tr>
                  <a:tr h="3141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403922" r="-111765" b="-5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+0.6109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51134134"/>
                      </a:ext>
                    </a:extLst>
                  </a:tr>
                  <a:tr h="3141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494231" r="-111765" b="-4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-1.0926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422204"/>
                      </a:ext>
                    </a:extLst>
                  </a:tr>
                  <a:tr h="3126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605882" r="-111765" b="-3215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-0.1720 kW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6587856"/>
                      </a:ext>
                    </a:extLst>
                  </a:tr>
                  <a:tr h="3141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692308" r="-111765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+1.9847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7859483"/>
                      </a:ext>
                    </a:extLst>
                  </a:tr>
                  <a:tr h="31413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792308" r="-111765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-2.9337 kW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3414225"/>
                      </a:ext>
                    </a:extLst>
                  </a:tr>
                  <a:tr h="31261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35" t="-909804" r="-111765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4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-0.1975 kW</a:t>
                          </a: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40984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Ovale 12">
            <a:extLst>
              <a:ext uri="{FF2B5EF4-FFF2-40B4-BE49-F238E27FC236}">
                <a16:creationId xmlns:a16="http://schemas.microsoft.com/office/drawing/2014/main" id="{8F9E5057-A2C5-AA71-3542-E95544F11DAA}"/>
              </a:ext>
            </a:extLst>
          </p:cNvPr>
          <p:cNvSpPr/>
          <p:nvPr/>
        </p:nvSpPr>
        <p:spPr>
          <a:xfrm>
            <a:off x="7302593" y="2014863"/>
            <a:ext cx="1042892" cy="51847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+39.8%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42183B1-740C-C20A-95DA-E0DECEDE3239}"/>
              </a:ext>
            </a:extLst>
          </p:cNvPr>
          <p:cNvSpPr/>
          <p:nvPr/>
        </p:nvSpPr>
        <p:spPr>
          <a:xfrm>
            <a:off x="11088264" y="2482759"/>
            <a:ext cx="1042892" cy="51847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+60.6%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EF529D6B-D384-4F66-E290-AD4363F31C67}"/>
              </a:ext>
            </a:extLst>
          </p:cNvPr>
          <p:cNvSpPr/>
          <p:nvPr/>
        </p:nvSpPr>
        <p:spPr>
          <a:xfrm>
            <a:off x="8397416" y="1632154"/>
            <a:ext cx="77986" cy="127837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78991BE4-48B4-C0A9-FF8B-ECC8F3F2AFA3}"/>
              </a:ext>
            </a:extLst>
          </p:cNvPr>
          <p:cNvSpPr/>
          <p:nvPr/>
        </p:nvSpPr>
        <p:spPr>
          <a:xfrm flipH="1">
            <a:off x="10907667" y="1646171"/>
            <a:ext cx="122529" cy="219165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3737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Effect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battery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capacity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ella 4">
                <a:extLst>
                  <a:ext uri="{FF2B5EF4-FFF2-40B4-BE49-F238E27FC236}">
                    <a16:creationId xmlns:a16="http://schemas.microsoft.com/office/drawing/2014/main" id="{0A2A62E2-1EF0-8A5B-4E7A-08CC121F0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7702297"/>
                  </p:ext>
                </p:extLst>
              </p:nvPr>
            </p:nvGraphicFramePr>
            <p:xfrm>
              <a:off x="6181167" y="624079"/>
              <a:ext cx="5792400" cy="3284856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894965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1223890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1277168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396377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</a:tblGrid>
                  <a:tr h="5615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Incorrect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Simulation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Simulation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239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𝐵𝐸𝑆𝑆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[kWh]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12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16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92363"/>
                      </a:ext>
                    </a:extLst>
                  </a:tr>
                  <a:tr h="2390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𝑃𝑉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𝑎𝑐𝑡𝑢𝑎𝑙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𝑃𝑉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𝑓𝑜𝑟𝑒𝑐𝑎𝑠𝑡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298"/>
                      </a:ext>
                    </a:extLst>
                  </a:tr>
                  <a:tr h="239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𝐿𝑜𝑎𝑑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𝑎𝑐𝑡𝑢𝑎𝑙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10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𝐿𝑜𝑎𝑑</m:t>
                                        </m:r>
                                      </m:e>
                                      <m:sub>
                                        <m:r>
                                          <a:rPr lang="it-IT" sz="1100" b="0" i="1" smtClean="0">
                                            <a:latin typeface="Cambria Math" panose="02040503050406030204" pitchFamily="18" charset="0"/>
                                            <a:ea typeface="CMU Serif" panose="02000603000000000000" pitchFamily="2" charset="0"/>
                                            <a:cs typeface="CMU Serif" panose="02000603000000000000" pitchFamily="2" charset="0"/>
                                          </a:rPr>
                                          <m:t>𝑓𝑜𝑟𝑒𝑐𝑎𝑠𝑡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>
                        <a:solidFill>
                          <a:srgbClr val="D3DFE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3750360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RMSE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0.394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0.396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0.393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Stato medio 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10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η</m:t>
                                    </m:r>
                                  </m:e>
                                  <m:sub>
                                    <m:r>
                                      <a:rPr lang="it-IT" sz="1100" b="0" i="1" smtClean="0">
                                        <a:latin typeface="Cambria Math" panose="02040503050406030204" pitchFamily="18" charset="0"/>
                                        <a:ea typeface="CMU Serif" panose="02000603000000000000" pitchFamily="2" charset="0"/>
                                        <a:cs typeface="CMU Serif" panose="02000603000000000000" pitchFamily="2" charset="0"/>
                                      </a:rPr>
                                      <m:t>𝐹𝐶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1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𝐹𝐶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[h/g]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7.476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8.592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2392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𝑔𝑟𝑖𝑑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𝑟𝑒𝑓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-0.572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-0.557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2392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𝑔𝑟𝑖𝑑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22730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𝐸𝐸</m:t>
                                  </m:r>
                                </m:e>
                                <m:sub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𝑢𝑛𝑏𝑎𝑙𝑎𝑛𝑐𝑒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, [kWh/g]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230.927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212.271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193.008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ella 4">
                <a:extLst>
                  <a:ext uri="{FF2B5EF4-FFF2-40B4-BE49-F238E27FC236}">
                    <a16:creationId xmlns:a16="http://schemas.microsoft.com/office/drawing/2014/main" id="{0A2A62E2-1EF0-8A5B-4E7A-08CC121F06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7702297"/>
                  </p:ext>
                </p:extLst>
              </p:nvPr>
            </p:nvGraphicFramePr>
            <p:xfrm>
              <a:off x="6181167" y="624079"/>
              <a:ext cx="5792400" cy="3284856"/>
            </p:xfrm>
            <a:graphic>
              <a:graphicData uri="http://schemas.openxmlformats.org/drawingml/2006/table">
                <a:tbl>
                  <a:tblPr firstRow="1" bandRow="1">
                    <a:tableStyleId>{46F890A9-2807-4EBB-B81D-B2AA78EC7F39}</a:tableStyleId>
                  </a:tblPr>
                  <a:tblGrid>
                    <a:gridCol w="1894965">
                      <a:extLst>
                        <a:ext uri="{9D8B030D-6E8A-4147-A177-3AD203B41FA5}">
                          <a16:colId xmlns:a16="http://schemas.microsoft.com/office/drawing/2014/main" val="4294942992"/>
                        </a:ext>
                      </a:extLst>
                    </a:gridCol>
                    <a:gridCol w="1223890">
                      <a:extLst>
                        <a:ext uri="{9D8B030D-6E8A-4147-A177-3AD203B41FA5}">
                          <a16:colId xmlns:a16="http://schemas.microsoft.com/office/drawing/2014/main" val="1373856231"/>
                        </a:ext>
                      </a:extLst>
                    </a:gridCol>
                    <a:gridCol w="1277168">
                      <a:extLst>
                        <a:ext uri="{9D8B030D-6E8A-4147-A177-3AD203B41FA5}">
                          <a16:colId xmlns:a16="http://schemas.microsoft.com/office/drawing/2014/main" val="1382614852"/>
                        </a:ext>
                      </a:extLst>
                    </a:gridCol>
                    <a:gridCol w="1396377">
                      <a:extLst>
                        <a:ext uri="{9D8B030D-6E8A-4147-A177-3AD203B41FA5}">
                          <a16:colId xmlns:a16="http://schemas.microsoft.com/office/drawing/2014/main" val="294839885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Parameter</a:t>
                          </a:r>
                          <a:endParaRPr lang="it-IT" sz="12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3° Case: </a:t>
                          </a:r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Incorrect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forecast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Simulation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200" dirty="0" err="1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Simulation</a:t>
                          </a:r>
                          <a:r>
                            <a:rPr lang="it-IT" sz="12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87666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44186" r="-206109" b="-9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12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16</a:t>
                          </a:r>
                        </a:p>
                      </a:txBody>
                      <a:tcPr anchor="ctr">
                        <a:solidFill>
                          <a:srgbClr val="81A35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92363"/>
                      </a:ext>
                    </a:extLst>
                  </a:tr>
                  <a:tr h="2724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28889" r="-206109" b="-7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0.9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298"/>
                      </a:ext>
                    </a:extLst>
                  </a:tr>
                  <a:tr h="2724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38636" r="-206109" b="-7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37503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RMSE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0.394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0.396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0.393</a:t>
                          </a:r>
                        </a:p>
                      </a:txBody>
                      <a:tcPr anchor="ctr">
                        <a:solidFill>
                          <a:srgbClr val="EAF0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22353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Stato medio FC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Standby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36824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769048" r="-206109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0.472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68399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848837" r="-206109" b="-3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8.919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7.476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8.592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25914"/>
                      </a:ext>
                    </a:extLst>
                  </a:tr>
                  <a:tr h="27266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906667" r="-2061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-0.619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-0.572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-0.557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7944640"/>
                      </a:ext>
                    </a:extLst>
                  </a:tr>
                  <a:tr h="27266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29545" r="-2061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-0.155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0216877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155814" r="-206109" b="-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230.927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212.271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dirty="0">
                              <a:latin typeface="CMU Serif" panose="02000603000000000000" pitchFamily="2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193.008</a:t>
                          </a:r>
                        </a:p>
                      </a:txBody>
                      <a:tcPr anchor="ctr">
                        <a:solidFill>
                          <a:srgbClr val="FAA93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3673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Freccia a sinistra 15">
            <a:extLst>
              <a:ext uri="{FF2B5EF4-FFF2-40B4-BE49-F238E27FC236}">
                <a16:creationId xmlns:a16="http://schemas.microsoft.com/office/drawing/2014/main" id="{0298FF76-8E55-763E-DCF3-250D2CA6C816}"/>
              </a:ext>
            </a:extLst>
          </p:cNvPr>
          <p:cNvSpPr/>
          <p:nvPr/>
        </p:nvSpPr>
        <p:spPr>
          <a:xfrm flipH="1">
            <a:off x="9191583" y="1317899"/>
            <a:ext cx="203256" cy="172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2454FC-48B9-E511-1FA1-CA13AD7A332B}"/>
              </a:ext>
            </a:extLst>
          </p:cNvPr>
          <p:cNvSpPr txBox="1"/>
          <p:nvPr/>
        </p:nvSpPr>
        <p:spPr>
          <a:xfrm flipH="1">
            <a:off x="8956689" y="1500303"/>
            <a:ext cx="68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00B050"/>
                </a:solidFill>
              </a:rPr>
              <a:t>+50%</a:t>
            </a:r>
          </a:p>
        </p:txBody>
      </p:sp>
      <p:sp>
        <p:nvSpPr>
          <p:cNvPr id="18" name="Freccia a sinistra 17">
            <a:extLst>
              <a:ext uri="{FF2B5EF4-FFF2-40B4-BE49-F238E27FC236}">
                <a16:creationId xmlns:a16="http://schemas.microsoft.com/office/drawing/2014/main" id="{468C0E8D-B605-728E-F5C3-2530380C062E}"/>
              </a:ext>
            </a:extLst>
          </p:cNvPr>
          <p:cNvSpPr/>
          <p:nvPr/>
        </p:nvSpPr>
        <p:spPr>
          <a:xfrm flipH="1">
            <a:off x="10512421" y="1327711"/>
            <a:ext cx="203256" cy="172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71B0EA-74AF-B859-E6AC-BB2FDC375912}"/>
              </a:ext>
            </a:extLst>
          </p:cNvPr>
          <p:cNvSpPr txBox="1"/>
          <p:nvPr/>
        </p:nvSpPr>
        <p:spPr>
          <a:xfrm flipH="1">
            <a:off x="10271170" y="1500303"/>
            <a:ext cx="68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00B050"/>
                </a:solidFill>
              </a:rPr>
              <a:t>+33%</a:t>
            </a:r>
          </a:p>
        </p:txBody>
      </p:sp>
      <p:sp>
        <p:nvSpPr>
          <p:cNvPr id="20" name="Freccia a sinistra 19">
            <a:extLst>
              <a:ext uri="{FF2B5EF4-FFF2-40B4-BE49-F238E27FC236}">
                <a16:creationId xmlns:a16="http://schemas.microsoft.com/office/drawing/2014/main" id="{79662813-0268-41EA-68FF-45EB19615B31}"/>
              </a:ext>
            </a:extLst>
          </p:cNvPr>
          <p:cNvSpPr/>
          <p:nvPr/>
        </p:nvSpPr>
        <p:spPr>
          <a:xfrm flipH="1">
            <a:off x="9264657" y="3698455"/>
            <a:ext cx="203256" cy="172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8CB5963-4417-F95F-312B-A02818F76D91}"/>
              </a:ext>
            </a:extLst>
          </p:cNvPr>
          <p:cNvSpPr txBox="1"/>
          <p:nvPr/>
        </p:nvSpPr>
        <p:spPr>
          <a:xfrm flipH="1">
            <a:off x="9023406" y="3452234"/>
            <a:ext cx="68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00B050"/>
                </a:solidFill>
              </a:rPr>
              <a:t>-9%</a:t>
            </a:r>
          </a:p>
        </p:txBody>
      </p:sp>
      <p:sp>
        <p:nvSpPr>
          <p:cNvPr id="22" name="Freccia a sinistra 21">
            <a:extLst>
              <a:ext uri="{FF2B5EF4-FFF2-40B4-BE49-F238E27FC236}">
                <a16:creationId xmlns:a16="http://schemas.microsoft.com/office/drawing/2014/main" id="{AFF17309-7756-33C2-183E-6D317916D60F}"/>
              </a:ext>
            </a:extLst>
          </p:cNvPr>
          <p:cNvSpPr/>
          <p:nvPr/>
        </p:nvSpPr>
        <p:spPr>
          <a:xfrm flipH="1">
            <a:off x="10512421" y="3698455"/>
            <a:ext cx="203256" cy="172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184765-CFB7-2DED-75A3-40833D66DF1B}"/>
              </a:ext>
            </a:extLst>
          </p:cNvPr>
          <p:cNvSpPr txBox="1"/>
          <p:nvPr/>
        </p:nvSpPr>
        <p:spPr>
          <a:xfrm flipH="1">
            <a:off x="10271170" y="3452234"/>
            <a:ext cx="68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00B050"/>
                </a:solidFill>
              </a:rPr>
              <a:t>-9%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91FA9B-A019-AC31-1470-55022BE86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9" y="874207"/>
            <a:ext cx="5243077" cy="255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2F5D1A-C949-E604-6A5B-74A71BF21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8" y="3926411"/>
            <a:ext cx="5243077" cy="255600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D9E694-F1C0-8A26-81C0-A4A10389423A}"/>
              </a:ext>
            </a:extLst>
          </p:cNvPr>
          <p:cNvSpPr txBox="1"/>
          <p:nvPr/>
        </p:nvSpPr>
        <p:spPr>
          <a:xfrm>
            <a:off x="248029" y="6479542"/>
            <a:ext cx="5772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battery State-of-Charge profile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6C9D455-DD7A-9F07-8820-F6C66F8E23BA}"/>
              </a:ext>
            </a:extLst>
          </p:cNvPr>
          <p:cNvSpPr txBox="1"/>
          <p:nvPr/>
        </p:nvSpPr>
        <p:spPr>
          <a:xfrm>
            <a:off x="248029" y="3428773"/>
            <a:ext cx="5848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 control performance: unbalance power with 1,2 and 4-hour time targets</a:t>
            </a:r>
            <a:endParaRPr lang="it-IT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2EB501C-65A8-7D04-C63E-1FFBC12E2EF4}"/>
              </a:ext>
            </a:extLst>
          </p:cNvPr>
          <p:cNvSpPr/>
          <p:nvPr/>
        </p:nvSpPr>
        <p:spPr>
          <a:xfrm>
            <a:off x="6181167" y="4114801"/>
            <a:ext cx="5792400" cy="6667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Approximately linear trend of unbalance energy reduction as storage system size increases</a:t>
            </a:r>
            <a:endParaRPr lang="it-IT" sz="16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3BE1468-8E21-1731-C579-A1553EEB60E6}"/>
              </a:ext>
            </a:extLst>
          </p:cNvPr>
          <p:cNvSpPr/>
          <p:nvPr/>
        </p:nvSpPr>
        <p:spPr>
          <a:xfrm>
            <a:off x="6181167" y="4948122"/>
            <a:ext cx="3083490" cy="51577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Saturation effect related to increased fixed costs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9D9013AD-4A64-192D-A984-AFC093762B33}"/>
              </a:ext>
            </a:extLst>
          </p:cNvPr>
          <p:cNvSpPr/>
          <p:nvPr/>
        </p:nvSpPr>
        <p:spPr>
          <a:xfrm>
            <a:off x="6181167" y="5630473"/>
            <a:ext cx="3083490" cy="103041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Excessive oversizing of the battery compared to actual flexibility needs</a:t>
            </a:r>
            <a:endParaRPr lang="it-IT" sz="16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8499EA37-E549-009C-00A0-D68E3DB9BC85}"/>
              </a:ext>
            </a:extLst>
          </p:cNvPr>
          <p:cNvSpPr/>
          <p:nvPr/>
        </p:nvSpPr>
        <p:spPr>
          <a:xfrm>
            <a:off x="9447762" y="5204411"/>
            <a:ext cx="2535829" cy="11969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Economic trade-off between increased costs and reduced energy unbalance</a:t>
            </a:r>
            <a:endParaRPr lang="it-IT" sz="16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7703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95B488-B37D-8A1D-85E0-7E0F0021A2FE}"/>
              </a:ext>
            </a:extLst>
          </p:cNvPr>
          <p:cNvSpPr txBox="1"/>
          <p:nvPr/>
        </p:nvSpPr>
        <p:spPr>
          <a:xfrm>
            <a:off x="257175" y="2387160"/>
            <a:ext cx="11677649" cy="830997"/>
          </a:xfrm>
          <a:prstGeom prst="rect">
            <a:avLst/>
          </a:prstGeom>
          <a:solidFill>
            <a:srgbClr val="367C9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predictive control system developed shows performance that is highly dependent 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Accuracy of the forecast system and forecast error characteristics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Degree of system flexibility and storage system capacity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01A7840-60F0-3F6E-CE0E-B912967FEE2F}"/>
              </a:ext>
            </a:extLst>
          </p:cNvPr>
          <p:cNvSpPr txBox="1"/>
          <p:nvPr/>
        </p:nvSpPr>
        <p:spPr>
          <a:xfrm>
            <a:off x="257174" y="873897"/>
            <a:ext cx="11677650" cy="1323439"/>
          </a:xfrm>
          <a:prstGeom prst="rect">
            <a:avLst/>
          </a:prstGeom>
          <a:solidFill>
            <a:srgbClr val="0A2951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objective of the thesis work is the development of a novel model predictive control system for the management of an on-grid hybrid </a:t>
            </a:r>
            <a:r>
              <a:rPr lang="en-US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reneawable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system based on hydrogen and renewable sources for residential applications, aimed at the pursuit of 2 fundamental objectives: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Objective of penetration of renewable sources in the energy system (minimization of energy unbalance)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Objective of monitoring the health of components most sensitive to deterioration (battery and fuel cell) </a:t>
            </a:r>
            <a:endParaRPr lang="it-IT" sz="1600" u="sng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E84907-3EFD-D10A-B6FB-C6BB8B292AD6}"/>
              </a:ext>
            </a:extLst>
          </p:cNvPr>
          <p:cNvSpPr txBox="1"/>
          <p:nvPr/>
        </p:nvSpPr>
        <p:spPr>
          <a:xfrm>
            <a:off x="257174" y="3437345"/>
            <a:ext cx="5730670" cy="1077218"/>
          </a:xfrm>
          <a:prstGeom prst="rect">
            <a:avLst/>
          </a:prstGeom>
          <a:solidFill>
            <a:srgbClr val="4498B2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Further analysis on the consequences obtained from forecast error demonstrate how </a:t>
            </a:r>
            <a:r>
              <a:rPr lang="en-US" sz="16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control succeeds in ensuring the desired performance even under incorrect but not penalizing forecast conditions</a:t>
            </a:r>
            <a:endParaRPr lang="it-IT" sz="1600" u="sng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BB6687-1A91-4DD7-E0C3-3E339EC49297}"/>
              </a:ext>
            </a:extLst>
          </p:cNvPr>
          <p:cNvSpPr txBox="1"/>
          <p:nvPr/>
        </p:nvSpPr>
        <p:spPr>
          <a:xfrm>
            <a:off x="6204157" y="3437345"/>
            <a:ext cx="5730670" cy="1077218"/>
          </a:xfrm>
          <a:prstGeom prst="rect">
            <a:avLst/>
          </a:prstGeom>
          <a:solidFill>
            <a:srgbClr val="4498B2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 the battery size increases, simulations lead to a modest reduction (9%) in energy unbalance, but the effect has a saturation dependent </a:t>
            </a:r>
            <a:r>
              <a:rPr lang="en-US" sz="16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trade-off between increased fixed costs, battery oversizing and decreased grid penalty cost </a:t>
            </a:r>
            <a:endParaRPr lang="it-IT" sz="1600" u="sng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A26F1584-05DB-63CB-7DFB-F328E5FD59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066195"/>
              </p:ext>
            </p:extLst>
          </p:nvPr>
        </p:nvGraphicFramePr>
        <p:xfrm>
          <a:off x="857711" y="4739997"/>
          <a:ext cx="4482742" cy="2031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625B0CFD-488A-3FB5-A53F-F01092A379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402744"/>
              </p:ext>
            </p:extLst>
          </p:nvPr>
        </p:nvGraphicFramePr>
        <p:xfrm>
          <a:off x="6765223" y="4758650"/>
          <a:ext cx="4482000" cy="199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167992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Italian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context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F01DCD53-75C5-FD68-F1F1-8026896C4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398328"/>
              </p:ext>
            </p:extLst>
          </p:nvPr>
        </p:nvGraphicFramePr>
        <p:xfrm>
          <a:off x="466016" y="604929"/>
          <a:ext cx="5878934" cy="2824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F2CD10B5-CECB-A30A-C908-35A272105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165183"/>
              </p:ext>
            </p:extLst>
          </p:nvPr>
        </p:nvGraphicFramePr>
        <p:xfrm>
          <a:off x="466016" y="3789147"/>
          <a:ext cx="5573103" cy="2978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124" name="Picture 4" descr="Pubblicato il testo definitivo del Piano Energia e Clima (PNIEC)">
            <a:extLst>
              <a:ext uri="{FF2B5EF4-FFF2-40B4-BE49-F238E27FC236}">
                <a16:creationId xmlns:a16="http://schemas.microsoft.com/office/drawing/2014/main" id="{CBF6163F-A447-A9CD-B55A-52DE9429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310" y="3322903"/>
            <a:ext cx="1483609" cy="111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B725C5B-14F7-68C3-978C-834165665FFD}"/>
              </a:ext>
            </a:extLst>
          </p:cNvPr>
          <p:cNvSpPr txBox="1"/>
          <p:nvPr/>
        </p:nvSpPr>
        <p:spPr>
          <a:xfrm>
            <a:off x="6344949" y="3556092"/>
            <a:ext cx="3632722" cy="646331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Piano Nazionale Integrato per l’Energia ed il Clima - PNIEC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D5CFF4A6-9D24-166F-8057-3F44E09B4639}"/>
              </a:ext>
            </a:extLst>
          </p:cNvPr>
          <p:cNvSpPr/>
          <p:nvPr/>
        </p:nvSpPr>
        <p:spPr>
          <a:xfrm>
            <a:off x="6344951" y="4535718"/>
            <a:ext cx="941969" cy="9126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180 Mld€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16298A9-EA5A-B523-EFE5-06A65843F234}"/>
              </a:ext>
            </a:extLst>
          </p:cNvPr>
          <p:cNvSpPr/>
          <p:nvPr/>
        </p:nvSpPr>
        <p:spPr>
          <a:xfrm>
            <a:off x="9035702" y="4535717"/>
            <a:ext cx="941969" cy="9126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30%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CEAB241-A7FB-CFDB-95C4-75D2FA7DAEEC}"/>
              </a:ext>
            </a:extLst>
          </p:cNvPr>
          <p:cNvSpPr/>
          <p:nvPr/>
        </p:nvSpPr>
        <p:spPr>
          <a:xfrm>
            <a:off x="6344950" y="5578230"/>
            <a:ext cx="941969" cy="9126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+30 GW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417469D-0F9A-DB73-3FAC-47725B3FEB7C}"/>
              </a:ext>
            </a:extLst>
          </p:cNvPr>
          <p:cNvSpPr/>
          <p:nvPr/>
        </p:nvSpPr>
        <p:spPr>
          <a:xfrm>
            <a:off x="9052984" y="5590103"/>
            <a:ext cx="941969" cy="9126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-7 Mtep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367233-2B89-45F5-DBF4-892452786DF1}"/>
              </a:ext>
            </a:extLst>
          </p:cNvPr>
          <p:cNvSpPr txBox="1"/>
          <p:nvPr/>
        </p:nvSpPr>
        <p:spPr>
          <a:xfrm>
            <a:off x="7286919" y="4416863"/>
            <a:ext cx="1216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Cumulative investments with the «PNIEC scenario»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1DB04E-7489-2E6D-7A42-96EDCAF8CD56}"/>
              </a:ext>
            </a:extLst>
          </p:cNvPr>
          <p:cNvSpPr txBox="1"/>
          <p:nvPr/>
        </p:nvSpPr>
        <p:spPr>
          <a:xfrm>
            <a:off x="7286919" y="5772969"/>
            <a:ext cx="121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Growth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photovoltaic</a:t>
            </a:r>
            <a:endParaRPr lang="it-IT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CDBD04-95DE-60C6-6F1F-6D5EE3DF7DB8}"/>
              </a:ext>
            </a:extLst>
          </p:cNvPr>
          <p:cNvSpPr txBox="1"/>
          <p:nvPr/>
        </p:nvSpPr>
        <p:spPr>
          <a:xfrm>
            <a:off x="9977671" y="4643438"/>
            <a:ext cx="1863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Target of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renewable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share in the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final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consumption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8161BCE-8F7D-4F6B-3EE3-5C7B7776D772}"/>
              </a:ext>
            </a:extLst>
          </p:cNvPr>
          <p:cNvSpPr txBox="1"/>
          <p:nvPr/>
        </p:nvSpPr>
        <p:spPr>
          <a:xfrm>
            <a:off x="9994952" y="5590103"/>
            <a:ext cx="1863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Reduction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emissions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consumptions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the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residential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sector</a:t>
            </a:r>
            <a:endParaRPr lang="it-IT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9140B0-32BE-E1C0-3990-9FBE4B464612}"/>
              </a:ext>
            </a:extLst>
          </p:cNvPr>
          <p:cNvSpPr/>
          <p:nvPr/>
        </p:nvSpPr>
        <p:spPr>
          <a:xfrm>
            <a:off x="1011186" y="5172462"/>
            <a:ext cx="672101" cy="23318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+54%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8A85073-998F-F69F-58CD-0EF08AD6F95A}"/>
              </a:ext>
            </a:extLst>
          </p:cNvPr>
          <p:cNvSpPr/>
          <p:nvPr/>
        </p:nvSpPr>
        <p:spPr>
          <a:xfrm>
            <a:off x="5201864" y="5373229"/>
            <a:ext cx="672101" cy="2331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+53%</a:t>
            </a:r>
          </a:p>
        </p:txBody>
      </p:sp>
      <p:pic>
        <p:nvPicPr>
          <p:cNvPr id="18" name="Picture 4" descr="Iniziale - UN Climate Change Conference (COP26) at the SEC – Glasgow 2021">
            <a:extLst>
              <a:ext uri="{FF2B5EF4-FFF2-40B4-BE49-F238E27FC236}">
                <a16:creationId xmlns:a16="http://schemas.microsoft.com/office/drawing/2014/main" id="{D537DE12-7328-F1E7-65CE-85749D0E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89" y="1386369"/>
            <a:ext cx="2228062" cy="116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58A96B-2461-92FA-F6E1-AD3703CE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49" y="1059778"/>
            <a:ext cx="3003614" cy="19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2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Hydrogen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Distributed Generation and Smart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</a:t>
            </a:r>
            <a:endParaRPr lang="it-IT" b="1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41AD730-9C04-25E3-DE54-63A0E0EEDC9E}"/>
              </a:ext>
            </a:extLst>
          </p:cNvPr>
          <p:cNvGrpSpPr/>
          <p:nvPr/>
        </p:nvGrpSpPr>
        <p:grpSpPr>
          <a:xfrm>
            <a:off x="6288038" y="856696"/>
            <a:ext cx="5399087" cy="5623863"/>
            <a:chOff x="349149" y="729575"/>
            <a:chExt cx="5399087" cy="5623863"/>
          </a:xfrm>
        </p:grpSpPr>
        <p:pic>
          <p:nvPicPr>
            <p:cNvPr id="2054" name="Picture 6" descr="Smart grid - Wikipedia">
              <a:extLst>
                <a:ext uri="{FF2B5EF4-FFF2-40B4-BE49-F238E27FC236}">
                  <a16:creationId xmlns:a16="http://schemas.microsoft.com/office/drawing/2014/main" id="{AF815BF2-E21E-FA8E-EBE5-35FB31D34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49" y="729575"/>
              <a:ext cx="5399087" cy="5223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78942FA6-FF10-3722-2AF7-901D06BC4685}"/>
                </a:ext>
              </a:extLst>
            </p:cNvPr>
            <p:cNvSpPr txBox="1"/>
            <p:nvPr/>
          </p:nvSpPr>
          <p:spPr>
            <a:xfrm>
              <a:off x="349149" y="5953328"/>
              <a:ext cx="5399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Bartz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Stockmar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«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Staying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big or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getting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smaller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», Energy Atlas 2018: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Figures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and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Facts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about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it-IT" sz="1000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renewables</a:t>
              </a:r>
              <a:r>
                <a:rPr lang="it-IT" sz="1000" dirty="0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in Europe</a:t>
              </a:r>
            </a:p>
          </p:txBody>
        </p:sp>
      </p:grpSp>
      <p:pic>
        <p:nvPicPr>
          <p:cNvPr id="13" name="Picture 10" descr="Proton-exchange membrane fuel cell - Wikipedia">
            <a:extLst>
              <a:ext uri="{FF2B5EF4-FFF2-40B4-BE49-F238E27FC236}">
                <a16:creationId xmlns:a16="http://schemas.microsoft.com/office/drawing/2014/main" id="{D72DB960-489D-990C-DE6B-E71937608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7" y="732132"/>
            <a:ext cx="2468771" cy="26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D971D84-BFB0-A604-0449-07BF10326A1E}"/>
              </a:ext>
            </a:extLst>
          </p:cNvPr>
          <p:cNvSpPr txBox="1"/>
          <p:nvPr/>
        </p:nvSpPr>
        <p:spPr>
          <a:xfrm>
            <a:off x="132517" y="3377381"/>
            <a:ext cx="29621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Wikipedia, “Proton-exchange membrane fuel cell”</a:t>
            </a:r>
            <a:endParaRPr lang="it-IT" sz="1000" dirty="0">
              <a:solidFill>
                <a:schemeClr val="tx1">
                  <a:lumMod val="8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B70D1DF-7EEA-CB84-CBCE-90FB6EB4A95B}"/>
              </a:ext>
            </a:extLst>
          </p:cNvPr>
          <p:cNvSpPr/>
          <p:nvPr/>
        </p:nvSpPr>
        <p:spPr>
          <a:xfrm>
            <a:off x="3094653" y="751922"/>
            <a:ext cx="941969" cy="912699"/>
          </a:xfrm>
          <a:prstGeom prst="ellipse">
            <a:avLst/>
          </a:prstGeom>
          <a:solidFill>
            <a:srgbClr val="68BFBD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308FD12-C1A3-F522-6A40-B9212F3C00F2}"/>
              </a:ext>
            </a:extLst>
          </p:cNvPr>
          <p:cNvSpPr txBox="1"/>
          <p:nvPr/>
        </p:nvSpPr>
        <p:spPr>
          <a:xfrm>
            <a:off x="4036620" y="751921"/>
            <a:ext cx="1832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Greater mass energy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density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natural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7E87A8FE-B425-CCF6-1BED-595F4DA8C627}"/>
                  </a:ext>
                </a:extLst>
              </p:cNvPr>
              <p:cNvSpPr/>
              <p:nvPr/>
            </p:nvSpPr>
            <p:spPr>
              <a:xfrm>
                <a:off x="3094651" y="1825638"/>
                <a:ext cx="941969" cy="912699"/>
              </a:xfrm>
              <a:prstGeom prst="ellipse">
                <a:avLst/>
              </a:prstGeom>
              <a:solidFill>
                <a:srgbClr val="68BFBD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it-IT" sz="1400" b="1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𝑯</m:t>
                          </m:r>
                        </m:e>
                        <m:sub>
                          <m:r>
                            <a:rPr lang="it-IT" sz="1400" b="1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𝟐</m:t>
                          </m:r>
                        </m:sub>
                      </m:sSub>
                      <m:r>
                        <a:rPr lang="it-IT" sz="1400" b="1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𝑶</m:t>
                      </m:r>
                    </m:oMath>
                  </m:oMathPara>
                </a14:m>
                <a:endParaRPr lang="it-IT" sz="14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7E87A8FE-B425-CCF6-1BED-595F4DA8C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651" y="1825638"/>
                <a:ext cx="941969" cy="9126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50287C-6E2C-95B3-8996-E4CDBCCBA459}"/>
              </a:ext>
            </a:extLst>
          </p:cNvPr>
          <p:cNvSpPr txBox="1"/>
          <p:nvPr/>
        </p:nvSpPr>
        <p:spPr>
          <a:xfrm>
            <a:off x="4036620" y="1912655"/>
            <a:ext cx="183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GHG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emissions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just water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99892702-F877-FAFF-CABD-74BCA2C92FA7}"/>
              </a:ext>
            </a:extLst>
          </p:cNvPr>
          <p:cNvSpPr/>
          <p:nvPr/>
        </p:nvSpPr>
        <p:spPr>
          <a:xfrm>
            <a:off x="3094651" y="2857946"/>
            <a:ext cx="941969" cy="912699"/>
          </a:xfrm>
          <a:prstGeom prst="ellipse">
            <a:avLst/>
          </a:prstGeom>
          <a:solidFill>
            <a:srgbClr val="68BFBD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≤</a:t>
            </a:r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60%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D4769A9-4B4B-C72D-917E-BA8BF103B115}"/>
              </a:ext>
            </a:extLst>
          </p:cNvPr>
          <p:cNvSpPr txBox="1"/>
          <p:nvPr/>
        </p:nvSpPr>
        <p:spPr>
          <a:xfrm>
            <a:off x="4028085" y="3052685"/>
            <a:ext cx="183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 energy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conversion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efficiency</a:t>
            </a:r>
            <a:endParaRPr lang="it-IT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3" name="Picture 2" descr="Green hydrogen cost reduction">
            <a:extLst>
              <a:ext uri="{FF2B5EF4-FFF2-40B4-BE49-F238E27FC236}">
                <a16:creationId xmlns:a16="http://schemas.microsoft.com/office/drawing/2014/main" id="{834B617A-2918-0BF8-1055-13EBBAFA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18" y="3890253"/>
            <a:ext cx="1615295" cy="22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B19015E-E68E-7B4A-ADE7-6E9F5EA74484}"/>
              </a:ext>
            </a:extLst>
          </p:cNvPr>
          <p:cNvSpPr txBox="1"/>
          <p:nvPr/>
        </p:nvSpPr>
        <p:spPr>
          <a:xfrm>
            <a:off x="3496477" y="6215534"/>
            <a:ext cx="26955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IRENA (2020), “Green Hydrogen Cost Reduction: Scaling up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Electrolysers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Meet the 1.5⁰C Climate Goal”</a:t>
            </a:r>
            <a:endParaRPr lang="it-IT" sz="1000" dirty="0">
              <a:solidFill>
                <a:schemeClr val="tx1">
                  <a:lumMod val="8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7BFDADFF-313E-49AD-F05E-D5792CB220B4}"/>
              </a:ext>
            </a:extLst>
          </p:cNvPr>
          <p:cNvSpPr/>
          <p:nvPr/>
        </p:nvSpPr>
        <p:spPr>
          <a:xfrm>
            <a:off x="303090" y="3686687"/>
            <a:ext cx="941969" cy="9126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359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031FC0D-9A35-6097-ABFD-71362B3AF155}"/>
              </a:ext>
            </a:extLst>
          </p:cNvPr>
          <p:cNvSpPr txBox="1"/>
          <p:nvPr/>
        </p:nvSpPr>
        <p:spPr>
          <a:xfrm>
            <a:off x="1245054" y="3838984"/>
            <a:ext cx="1832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Large-scale projects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announced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by the EU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DC49DE5B-91EA-823B-E3B9-01B1AEB61C34}"/>
              </a:ext>
            </a:extLst>
          </p:cNvPr>
          <p:cNvSpPr/>
          <p:nvPr/>
        </p:nvSpPr>
        <p:spPr>
          <a:xfrm>
            <a:off x="303088" y="4760403"/>
            <a:ext cx="941969" cy="9126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435 Mld€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3A8C919-0495-169E-AC18-FCC30D2D8875}"/>
              </a:ext>
            </a:extLst>
          </p:cNvPr>
          <p:cNvSpPr txBox="1"/>
          <p:nvPr/>
        </p:nvSpPr>
        <p:spPr>
          <a:xfrm>
            <a:off x="1245053" y="4973241"/>
            <a:ext cx="183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Planned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investments to 2030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EF8D1044-2E7E-9CF0-71E2-8D58C4BC2805}"/>
              </a:ext>
            </a:extLst>
          </p:cNvPr>
          <p:cNvSpPr/>
          <p:nvPr/>
        </p:nvSpPr>
        <p:spPr>
          <a:xfrm>
            <a:off x="303088" y="5792711"/>
            <a:ext cx="941969" cy="9126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10 Mton</a:t>
            </a:r>
            <a:endParaRPr lang="it-IT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F5FE088-B06C-74BE-F32A-FB370D6E42CA}"/>
              </a:ext>
            </a:extLst>
          </p:cNvPr>
          <p:cNvSpPr txBox="1"/>
          <p:nvPr/>
        </p:nvSpPr>
        <p:spPr>
          <a:xfrm>
            <a:off x="1245055" y="5879728"/>
            <a:ext cx="2052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Expected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hydrogen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production to 2030 (70% green, 30% blue)*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193B6A-8436-660B-47BA-266C6F5B9050}"/>
              </a:ext>
            </a:extLst>
          </p:cNvPr>
          <p:cNvSpPr txBox="1"/>
          <p:nvPr/>
        </p:nvSpPr>
        <p:spPr>
          <a:xfrm>
            <a:off x="7781925" y="6551717"/>
            <a:ext cx="528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(*) Volano</a:t>
            </a:r>
            <a:r>
              <a:rPr lang="it-IT" sz="1400" dirty="0">
                <a:hlinkClick r:id="rId6"/>
              </a:rPr>
              <a:t> </a:t>
            </a:r>
            <a:r>
              <a:rPr lang="it-IT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gli investimenti nell'idrogeno, l'astro nascente della transizione energetica - LifeGate</a:t>
            </a:r>
            <a:endParaRPr lang="it-IT" sz="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2322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450069E4-28C8-7787-27A3-F9B36AA4BC55}"/>
              </a:ext>
            </a:extLst>
          </p:cNvPr>
          <p:cNvSpPr/>
          <p:nvPr/>
        </p:nvSpPr>
        <p:spPr>
          <a:xfrm>
            <a:off x="619125" y="904875"/>
            <a:ext cx="10829925" cy="5638800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Power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digitalization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050" name="Picture 2" descr="Digitalize power and industrial grid - Digital grid - Iskra">
            <a:extLst>
              <a:ext uri="{FF2B5EF4-FFF2-40B4-BE49-F238E27FC236}">
                <a16:creationId xmlns:a16="http://schemas.microsoft.com/office/drawing/2014/main" id="{A1F049AF-E854-7D10-87AE-A963F156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71" y="1789303"/>
            <a:ext cx="5654381" cy="34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7F4C4E-58FE-EF34-EECE-6EEB6C079179}"/>
              </a:ext>
            </a:extLst>
          </p:cNvPr>
          <p:cNvSpPr txBox="1"/>
          <p:nvPr/>
        </p:nvSpPr>
        <p:spPr>
          <a:xfrm>
            <a:off x="2116021" y="689081"/>
            <a:ext cx="2103726" cy="830997"/>
          </a:xfrm>
          <a:prstGeom prst="rect">
            <a:avLst/>
          </a:prstGeom>
          <a:solidFill>
            <a:srgbClr val="2B93B0"/>
          </a:solidFill>
          <a:ln>
            <a:solidFill>
              <a:srgbClr val="1852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Penetration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renewable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sources in the energy mix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26F565-0A24-5D83-022B-580121334900}"/>
              </a:ext>
            </a:extLst>
          </p:cNvPr>
          <p:cNvSpPr txBox="1"/>
          <p:nvPr/>
        </p:nvSpPr>
        <p:spPr>
          <a:xfrm>
            <a:off x="4898662" y="689081"/>
            <a:ext cx="2394762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Ecological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transition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energy communities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A8EEC7-BC37-755A-7A6A-AB563D708D92}"/>
              </a:ext>
            </a:extLst>
          </p:cNvPr>
          <p:cNvSpPr txBox="1"/>
          <p:nvPr/>
        </p:nvSpPr>
        <p:spPr>
          <a:xfrm>
            <a:off x="7972339" y="670032"/>
            <a:ext cx="1590761" cy="830997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generation and smart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</a:t>
            </a:r>
            <a:endParaRPr lang="it-IT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2AA247-EACD-0CEE-FFD4-739347F77DCA}"/>
              </a:ext>
            </a:extLst>
          </p:cNvPr>
          <p:cNvSpPr txBox="1"/>
          <p:nvPr/>
        </p:nvSpPr>
        <p:spPr>
          <a:xfrm>
            <a:off x="3180939" y="5228617"/>
            <a:ext cx="61465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dirty="0" err="1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Digitalize</a:t>
            </a:r>
            <a:r>
              <a:rPr lang="it-IT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power and industrial </a:t>
            </a:r>
            <a:r>
              <a:rPr lang="it-IT" sz="1000" dirty="0" err="1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grid</a:t>
            </a:r>
            <a:r>
              <a:rPr lang="it-IT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Digital </a:t>
            </a:r>
            <a:r>
              <a:rPr lang="it-IT" sz="1000" dirty="0" err="1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grid</a:t>
            </a:r>
            <a:r>
              <a:rPr lang="it-IT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Iskra</a:t>
            </a:r>
            <a:endParaRPr lang="it-IT" sz="1000" dirty="0">
              <a:solidFill>
                <a:schemeClr val="tx1">
                  <a:lumMod val="8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6F69DF-B6DB-D761-9A2B-4983689DF876}"/>
              </a:ext>
            </a:extLst>
          </p:cNvPr>
          <p:cNvSpPr txBox="1"/>
          <p:nvPr/>
        </p:nvSpPr>
        <p:spPr>
          <a:xfrm>
            <a:off x="9469149" y="1652587"/>
            <a:ext cx="2103726" cy="830997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Data-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driven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approach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machine learning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951AC3-BF17-C30A-4947-8327E6DCAAA2}"/>
              </a:ext>
            </a:extLst>
          </p:cNvPr>
          <p:cNvSpPr txBox="1"/>
          <p:nvPr/>
        </p:nvSpPr>
        <p:spPr>
          <a:xfrm>
            <a:off x="10391772" y="2727952"/>
            <a:ext cx="1590675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Maintenance</a:t>
            </a:r>
            <a:endParaRPr lang="it-IT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38EC58A-7A7C-7495-9A98-B1FF86DF2FE4}"/>
              </a:ext>
            </a:extLst>
          </p:cNvPr>
          <p:cNvSpPr txBox="1"/>
          <p:nvPr/>
        </p:nvSpPr>
        <p:spPr>
          <a:xfrm>
            <a:off x="10391772" y="3528520"/>
            <a:ext cx="1590675" cy="584775"/>
          </a:xfrm>
          <a:prstGeom prst="rect">
            <a:avLst/>
          </a:prstGeom>
          <a:solidFill>
            <a:srgbClr val="2B93B0"/>
          </a:solidFill>
          <a:ln>
            <a:solidFill>
              <a:srgbClr val="1852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Health Management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E2EAC34-7AA0-DC77-D68B-1BFF143B4BCD}"/>
              </a:ext>
            </a:extLst>
          </p:cNvPr>
          <p:cNvSpPr txBox="1"/>
          <p:nvPr/>
        </p:nvSpPr>
        <p:spPr>
          <a:xfrm>
            <a:off x="9982200" y="4348138"/>
            <a:ext cx="1590675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Fastness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resilience</a:t>
            </a:r>
            <a:endParaRPr lang="it-IT" sz="16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6AB581F-ED23-FECA-888C-891B762106E8}"/>
              </a:ext>
            </a:extLst>
          </p:cNvPr>
          <p:cNvSpPr txBox="1"/>
          <p:nvPr/>
        </p:nvSpPr>
        <p:spPr>
          <a:xfrm>
            <a:off x="619125" y="1657347"/>
            <a:ext cx="2103726" cy="830997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Prosumers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bidirectional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power flows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2ED8EB-4FA0-88C5-FE8D-B9C81E13E73D}"/>
              </a:ext>
            </a:extLst>
          </p:cNvPr>
          <p:cNvSpPr txBox="1"/>
          <p:nvPr/>
        </p:nvSpPr>
        <p:spPr>
          <a:xfrm>
            <a:off x="209553" y="2723187"/>
            <a:ext cx="1771647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Batteries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storage systems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B3CA932-72B9-9644-3E20-A2B00E40768C}"/>
              </a:ext>
            </a:extLst>
          </p:cNvPr>
          <p:cNvSpPr txBox="1"/>
          <p:nvPr/>
        </p:nvSpPr>
        <p:spPr>
          <a:xfrm>
            <a:off x="223191" y="3550039"/>
            <a:ext cx="1447797" cy="584775"/>
          </a:xfrm>
          <a:prstGeom prst="rect">
            <a:avLst/>
          </a:prstGeom>
          <a:solidFill>
            <a:srgbClr val="2B93B0"/>
          </a:solidFill>
          <a:ln>
            <a:solidFill>
              <a:srgbClr val="18527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Hydrogen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fuel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cells</a:t>
            </a:r>
            <a:endParaRPr lang="it-IT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74C37C3-437E-D84B-6A26-0173F2EBD662}"/>
              </a:ext>
            </a:extLst>
          </p:cNvPr>
          <p:cNvSpPr txBox="1"/>
          <p:nvPr/>
        </p:nvSpPr>
        <p:spPr>
          <a:xfrm>
            <a:off x="576408" y="4348138"/>
            <a:ext cx="1496896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Stability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flexibility</a:t>
            </a:r>
            <a:endParaRPr lang="it-IT" sz="16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6D1990E-A9A6-ABB3-AA14-6BB3C74DFE34}"/>
              </a:ext>
            </a:extLst>
          </p:cNvPr>
          <p:cNvSpPr txBox="1"/>
          <p:nvPr/>
        </p:nvSpPr>
        <p:spPr>
          <a:xfrm>
            <a:off x="5044180" y="6306191"/>
            <a:ext cx="2103726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Real-time monitoring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056D40C-36FB-F0B6-83F8-641E9BEC5EE7}"/>
              </a:ext>
            </a:extLst>
          </p:cNvPr>
          <p:cNvSpPr txBox="1"/>
          <p:nvPr/>
        </p:nvSpPr>
        <p:spPr>
          <a:xfrm>
            <a:off x="8060813" y="5448360"/>
            <a:ext cx="2103726" cy="584775"/>
          </a:xfrm>
          <a:prstGeom prst="rect">
            <a:avLst/>
          </a:prstGeom>
          <a:solidFill>
            <a:srgbClr val="2B93B0"/>
          </a:solidFill>
          <a:ln>
            <a:solidFill>
              <a:srgbClr val="18527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Control </a:t>
            </a:r>
            <a:r>
              <a:rPr lang="it-IT" dirty="0" err="1"/>
              <a:t>algorithms</a:t>
            </a:r>
            <a:r>
              <a:rPr lang="it-IT" dirty="0"/>
              <a:t> and forecast systems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B25EE33-FC4A-652C-E9E4-486DF84288CB}"/>
              </a:ext>
            </a:extLst>
          </p:cNvPr>
          <p:cNvSpPr txBox="1"/>
          <p:nvPr/>
        </p:nvSpPr>
        <p:spPr>
          <a:xfrm>
            <a:off x="1875018" y="5488149"/>
            <a:ext cx="2103726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Upgrade in the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role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1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TSO 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&amp; </a:t>
            </a:r>
            <a:r>
              <a:rPr lang="it-IT" sz="16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DSO</a:t>
            </a:r>
            <a:endParaRPr lang="it-IT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3932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Target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1B9D97F-33D4-F5F0-2F54-E7511916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8" y="840762"/>
            <a:ext cx="8074563" cy="3989731"/>
          </a:xfrm>
          <a:prstGeom prst="rect">
            <a:avLst/>
          </a:prstGeom>
        </p:spPr>
      </p:pic>
      <p:sp>
        <p:nvSpPr>
          <p:cNvPr id="199" name="CasellaDiTesto 198">
            <a:extLst>
              <a:ext uri="{FF2B5EF4-FFF2-40B4-BE49-F238E27FC236}">
                <a16:creationId xmlns:a16="http://schemas.microsoft.com/office/drawing/2014/main" id="{9232EEDB-3787-91EE-E7C9-D195CDCF308B}"/>
              </a:ext>
            </a:extLst>
          </p:cNvPr>
          <p:cNvSpPr txBox="1"/>
          <p:nvPr/>
        </p:nvSpPr>
        <p:spPr>
          <a:xfrm>
            <a:off x="8396533" y="840762"/>
            <a:ext cx="3537269" cy="1323439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Development of a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novel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model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predictive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control system for a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hydrogen-based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on-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hybrid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renewable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energy system for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residential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purposes</a:t>
            </a:r>
            <a:endParaRPr lang="it-IT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2F82F61F-AEB4-E113-DF6F-7DE3EE3F8475}"/>
              </a:ext>
            </a:extLst>
          </p:cNvPr>
          <p:cNvSpPr txBox="1"/>
          <p:nvPr/>
        </p:nvSpPr>
        <p:spPr>
          <a:xfrm>
            <a:off x="10284644" y="2719998"/>
            <a:ext cx="1602557" cy="830997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Objective</a:t>
            </a:r>
            <a:r>
              <a:rPr lang="it-IT" dirty="0"/>
              <a:t> of health-management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363BE073-7B47-6D31-1617-ED3DD102D8C3}"/>
              </a:ext>
            </a:extLst>
          </p:cNvPr>
          <p:cNvSpPr txBox="1"/>
          <p:nvPr/>
        </p:nvSpPr>
        <p:spPr>
          <a:xfrm>
            <a:off x="8396533" y="2596887"/>
            <a:ext cx="1717851" cy="1815882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Objective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increased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penetration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renewable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energies in the energy mix and </a:t>
            </a:r>
            <a:r>
              <a:rPr lang="it-IT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resilience</a:t>
            </a:r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201F8F77-F9D2-64C6-17FB-E7DD34CBDA47}"/>
              </a:ext>
            </a:extLst>
          </p:cNvPr>
          <p:cNvSpPr txBox="1"/>
          <p:nvPr/>
        </p:nvSpPr>
        <p:spPr>
          <a:xfrm>
            <a:off x="8970320" y="5226414"/>
            <a:ext cx="2343094" cy="830997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Design </a:t>
            </a:r>
            <a:r>
              <a:rPr lang="it-IT" dirty="0" err="1"/>
              <a:t>parameters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fastness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OPEX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886744AC-4C1B-F4B2-9134-D8E24614C7B1}"/>
              </a:ext>
            </a:extLst>
          </p:cNvPr>
          <p:cNvSpPr/>
          <p:nvPr/>
        </p:nvSpPr>
        <p:spPr>
          <a:xfrm rot="8409425">
            <a:off x="9278054" y="2308295"/>
            <a:ext cx="358219" cy="218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Freccia a destra 203">
            <a:extLst>
              <a:ext uri="{FF2B5EF4-FFF2-40B4-BE49-F238E27FC236}">
                <a16:creationId xmlns:a16="http://schemas.microsoft.com/office/drawing/2014/main" id="{1EEFFD6C-744C-F615-37EC-635A5486D3B0}"/>
              </a:ext>
            </a:extLst>
          </p:cNvPr>
          <p:cNvSpPr/>
          <p:nvPr/>
        </p:nvSpPr>
        <p:spPr>
          <a:xfrm rot="2002379">
            <a:off x="10697054" y="2297595"/>
            <a:ext cx="358219" cy="218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6" name="Gruppo 205">
            <a:extLst>
              <a:ext uri="{FF2B5EF4-FFF2-40B4-BE49-F238E27FC236}">
                <a16:creationId xmlns:a16="http://schemas.microsoft.com/office/drawing/2014/main" id="{CC2B46F1-9CEA-AF7F-1E19-8ACD016DF4CD}"/>
              </a:ext>
            </a:extLst>
          </p:cNvPr>
          <p:cNvGrpSpPr/>
          <p:nvPr/>
        </p:nvGrpSpPr>
        <p:grpSpPr>
          <a:xfrm>
            <a:off x="355710" y="5109298"/>
            <a:ext cx="1232772" cy="1446203"/>
            <a:chOff x="355710" y="5109298"/>
            <a:chExt cx="1232772" cy="1446203"/>
          </a:xfrm>
        </p:grpSpPr>
        <p:pic>
          <p:nvPicPr>
            <p:cNvPr id="3074" name="Picture 2" descr="How do I make a desktop launcher for MATLAB in Linux? -">
              <a:extLst>
                <a:ext uri="{FF2B5EF4-FFF2-40B4-BE49-F238E27FC236}">
                  <a16:creationId xmlns:a16="http://schemas.microsoft.com/office/drawing/2014/main" id="{10C08AFE-CE5A-2E6C-2DF0-254A8E3EA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10" y="5109298"/>
              <a:ext cx="1232772" cy="1107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85118E8-AA7D-6743-CA85-0341F82F55D4}"/>
                </a:ext>
              </a:extLst>
            </p:cNvPr>
            <p:cNvSpPr txBox="1"/>
            <p:nvPr/>
          </p:nvSpPr>
          <p:spPr>
            <a:xfrm>
              <a:off x="514896" y="6216947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Matlab</a:t>
              </a:r>
              <a:endPara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5D3F8A3C-DB0E-11F6-33D7-AAF4959A35A1}"/>
              </a:ext>
            </a:extLst>
          </p:cNvPr>
          <p:cNvGrpSpPr/>
          <p:nvPr/>
        </p:nvGrpSpPr>
        <p:grpSpPr>
          <a:xfrm>
            <a:off x="1706250" y="5109298"/>
            <a:ext cx="1232772" cy="1446203"/>
            <a:chOff x="1706250" y="5109298"/>
            <a:chExt cx="1232772" cy="144620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D3CCC04-790E-4CF1-DE3C-DC00A23E6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021" y="5109298"/>
              <a:ext cx="1065230" cy="106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CasellaDiTesto 208">
              <a:extLst>
                <a:ext uri="{FF2B5EF4-FFF2-40B4-BE49-F238E27FC236}">
                  <a16:creationId xmlns:a16="http://schemas.microsoft.com/office/drawing/2014/main" id="{BAB8D91C-552F-8365-A916-92F3CD1B35E0}"/>
                </a:ext>
              </a:extLst>
            </p:cNvPr>
            <p:cNvSpPr txBox="1"/>
            <p:nvPr/>
          </p:nvSpPr>
          <p:spPr>
            <a:xfrm>
              <a:off x="1706250" y="6216947"/>
              <a:ext cx="12327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Simulink</a:t>
              </a:r>
              <a:endPara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pic>
        <p:nvPicPr>
          <p:cNvPr id="3080" name="Picture 8" descr="LoadProfileGenerator logo">
            <a:extLst>
              <a:ext uri="{FF2B5EF4-FFF2-40B4-BE49-F238E27FC236}">
                <a16:creationId xmlns:a16="http://schemas.microsoft.com/office/drawing/2014/main" id="{5077986B-5D52-6F29-77AB-305E4660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401184"/>
            <a:ext cx="28575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YALMIP">
            <a:extLst>
              <a:ext uri="{FF2B5EF4-FFF2-40B4-BE49-F238E27FC236}">
                <a16:creationId xmlns:a16="http://schemas.microsoft.com/office/drawing/2014/main" id="{349DA566-0E86-2D2A-49F7-5C54D429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59" y="5011180"/>
            <a:ext cx="1804198" cy="11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CasellaDiTesto 217">
            <a:extLst>
              <a:ext uri="{FF2B5EF4-FFF2-40B4-BE49-F238E27FC236}">
                <a16:creationId xmlns:a16="http://schemas.microsoft.com/office/drawing/2014/main" id="{082346D6-B9B3-2730-0926-CDC00E89A5DD}"/>
              </a:ext>
            </a:extLst>
          </p:cNvPr>
          <p:cNvSpPr txBox="1"/>
          <p:nvPr/>
        </p:nvSpPr>
        <p:spPr>
          <a:xfrm>
            <a:off x="6656072" y="6185874"/>
            <a:ext cx="1232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YALMIP</a:t>
            </a:r>
          </a:p>
        </p:txBody>
      </p:sp>
      <p:sp>
        <p:nvSpPr>
          <p:cNvPr id="219" name="CasellaDiTesto 218">
            <a:extLst>
              <a:ext uri="{FF2B5EF4-FFF2-40B4-BE49-F238E27FC236}">
                <a16:creationId xmlns:a16="http://schemas.microsoft.com/office/drawing/2014/main" id="{0E848D1B-AF85-0AD2-3ACD-E3D35E391A95}"/>
              </a:ext>
            </a:extLst>
          </p:cNvPr>
          <p:cNvSpPr txBox="1"/>
          <p:nvPr/>
        </p:nvSpPr>
        <p:spPr>
          <a:xfrm>
            <a:off x="8396533" y="4480993"/>
            <a:ext cx="3490668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Linear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307747021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Linear programming </a:t>
            </a:r>
            <a:r>
              <a:rPr lang="it-IT" sz="2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algorithms</a:t>
            </a:r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 YALMIP code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481E435-4550-EE7C-7DE2-50DD3AB7E0CD}"/>
              </a:ext>
            </a:extLst>
          </p:cNvPr>
          <p:cNvSpPr txBox="1"/>
          <p:nvPr/>
        </p:nvSpPr>
        <p:spPr>
          <a:xfrm>
            <a:off x="8583382" y="796849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YALMIP code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602FAB8-63E1-E031-0DBD-23C97BACC7E9}"/>
              </a:ext>
            </a:extLst>
          </p:cNvPr>
          <p:cNvSpPr txBox="1"/>
          <p:nvPr/>
        </p:nvSpPr>
        <p:spPr>
          <a:xfrm>
            <a:off x="3329751" y="839658"/>
            <a:ext cx="4541630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algn="l"/>
            <a:r>
              <a:rPr lang="it-IT" b="1" dirty="0" err="1"/>
              <a:t>Parameters</a:t>
            </a:r>
            <a:r>
              <a:rPr lang="it-IT" b="1" dirty="0"/>
              <a:t>:</a:t>
            </a:r>
            <a:r>
              <a:rPr lang="it-IT" dirty="0"/>
              <a:t> data of the </a:t>
            </a:r>
            <a:r>
              <a:rPr lang="it-IT" dirty="0" err="1"/>
              <a:t>optimization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b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CCABC9E-E1A3-25A5-BF06-32379762D36A}"/>
              </a:ext>
            </a:extLst>
          </p:cNvPr>
          <p:cNvSpPr txBox="1"/>
          <p:nvPr/>
        </p:nvSpPr>
        <p:spPr>
          <a:xfrm>
            <a:off x="3323994" y="1361175"/>
            <a:ext cx="4541630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algn="l"/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variables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to act on in order to determine the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outcome</a:t>
            </a:r>
            <a:endParaRPr lang="it-IT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A818307-6B5C-E966-775E-0BA013CA5A90}"/>
              </a:ext>
            </a:extLst>
          </p:cNvPr>
          <p:cNvSpPr txBox="1"/>
          <p:nvPr/>
        </p:nvSpPr>
        <p:spPr>
          <a:xfrm>
            <a:off x="3323993" y="2375135"/>
            <a:ext cx="4541629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algn="l"/>
            <a:r>
              <a:rPr lang="it-IT" b="1" dirty="0" err="1"/>
              <a:t>Constraints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mathematical</a:t>
            </a:r>
            <a:r>
              <a:rPr lang="it-IT" dirty="0"/>
              <a:t> (in)equalities to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feasible</a:t>
            </a:r>
            <a:r>
              <a:rPr lang="it-IT" dirty="0"/>
              <a:t> </a:t>
            </a:r>
            <a:r>
              <a:rPr lang="it-IT" dirty="0" err="1"/>
              <a:t>region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F3CE3C-5AAD-B38A-5ABD-6B7279AC0B59}"/>
              </a:ext>
            </a:extLst>
          </p:cNvPr>
          <p:cNvSpPr txBox="1"/>
          <p:nvPr/>
        </p:nvSpPr>
        <p:spPr>
          <a:xfrm>
            <a:off x="3323994" y="3142873"/>
            <a:ext cx="4541628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pPr algn="l"/>
            <a:r>
              <a:rPr lang="it-IT" b="1" dirty="0" err="1"/>
              <a:t>Objective</a:t>
            </a:r>
            <a:r>
              <a:rPr lang="it-IT" b="1" dirty="0"/>
              <a:t> </a:t>
            </a:r>
            <a:r>
              <a:rPr lang="it-IT" b="1" dirty="0" err="1"/>
              <a:t>function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mathematical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 to </a:t>
            </a:r>
            <a:r>
              <a:rPr lang="it-IT" dirty="0" err="1"/>
              <a:t>maximize</a:t>
            </a:r>
            <a:r>
              <a:rPr lang="it-IT" dirty="0"/>
              <a:t> or </a:t>
            </a:r>
            <a:r>
              <a:rPr lang="it-IT" dirty="0" err="1"/>
              <a:t>minimize</a:t>
            </a:r>
            <a:endParaRPr lang="it-IT" b="1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2929F1-4D6F-4294-2666-D81BE73C5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5" y="839658"/>
            <a:ext cx="2810616" cy="373772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F7D726B-D85B-DACE-6DE0-35F66B8C93B7}"/>
              </a:ext>
            </a:extLst>
          </p:cNvPr>
          <p:cNvSpPr txBox="1"/>
          <p:nvPr/>
        </p:nvSpPr>
        <p:spPr>
          <a:xfrm>
            <a:off x="227146" y="4577386"/>
            <a:ext cx="30169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Linear Programming in Python | Towards Data Science</a:t>
            </a:r>
            <a:endParaRPr lang="it-IT" sz="1000" dirty="0">
              <a:solidFill>
                <a:schemeClr val="tx1">
                  <a:lumMod val="8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254A82D9-BF23-CDD1-6408-06862FDA6A42}"/>
              </a:ext>
            </a:extLst>
          </p:cNvPr>
          <p:cNvGrpSpPr/>
          <p:nvPr/>
        </p:nvGrpSpPr>
        <p:grpSpPr>
          <a:xfrm>
            <a:off x="8409429" y="4085612"/>
            <a:ext cx="3452256" cy="2254100"/>
            <a:chOff x="7351132" y="4066758"/>
            <a:chExt cx="3452256" cy="2254100"/>
          </a:xfrm>
        </p:grpSpPr>
        <p:pic>
          <p:nvPicPr>
            <p:cNvPr id="9" name="Immagine 8" descr="Immagine che contiene testo, albero, esterni, pianta&#10;&#10;Descrizione generata automaticamente">
              <a:extLst>
                <a:ext uri="{FF2B5EF4-FFF2-40B4-BE49-F238E27FC236}">
                  <a16:creationId xmlns:a16="http://schemas.microsoft.com/office/drawing/2014/main" id="{D580AEBE-4BD5-13FC-10C9-8C51842C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132" y="4066758"/>
              <a:ext cx="3452256" cy="2007879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A2B53DE-88C7-7783-17B7-53F9391597F7}"/>
                </a:ext>
              </a:extLst>
            </p:cNvPr>
            <p:cNvSpPr txBox="1"/>
            <p:nvPr/>
          </p:nvSpPr>
          <p:spPr>
            <a:xfrm>
              <a:off x="8483476" y="6074637"/>
              <a:ext cx="127890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000" u="sng" dirty="0" err="1">
                  <a:solidFill>
                    <a:schemeClr val="tx1">
                      <a:lumMod val="85000"/>
                    </a:schemeClr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yalmip.github.io</a:t>
              </a:r>
              <a:endParaRPr lang="it-IT" sz="1000" u="sng" dirty="0">
                <a:solidFill>
                  <a:schemeClr val="tx1">
                    <a:lumMod val="8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BDF5837-CAA5-5BDE-1859-250395FB20E1}"/>
                  </a:ext>
                </a:extLst>
              </p:cNvPr>
              <p:cNvSpPr txBox="1"/>
              <p:nvPr/>
            </p:nvSpPr>
            <p:spPr>
              <a:xfrm>
                <a:off x="325600" y="5099760"/>
                <a:ext cx="3548816" cy="123110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:                  2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𝑐𝑜𝑛𝑠𝑡𝑟𝑎𝑖𝑛𝑡𝑠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BDF5837-CAA5-5BDE-1859-250395FB2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0" y="5099760"/>
                <a:ext cx="3548816" cy="1231106"/>
              </a:xfrm>
              <a:prstGeom prst="rect">
                <a:avLst/>
              </a:prstGeom>
              <a:blipFill>
                <a:blip r:embed="rId6"/>
                <a:stretch>
                  <a:fillRect l="-1706" b="-1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2087AB6-7759-AD68-AB4B-802A8AA89A3C}"/>
              </a:ext>
            </a:extLst>
          </p:cNvPr>
          <p:cNvSpPr txBox="1"/>
          <p:nvPr/>
        </p:nvSpPr>
        <p:spPr>
          <a:xfrm>
            <a:off x="4053162" y="5176704"/>
            <a:ext cx="2042838" cy="830997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Canonical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 of a linear programming model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FFD4C72-4B94-DD0E-C405-A554BCE61A5F}"/>
              </a:ext>
            </a:extLst>
          </p:cNvPr>
          <p:cNvSpPr txBox="1"/>
          <p:nvPr/>
        </p:nvSpPr>
        <p:spPr>
          <a:xfrm>
            <a:off x="3323993" y="3881385"/>
            <a:ext cx="2042837" cy="1077218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i="1" dirty="0"/>
              <a:t>Mixed </a:t>
            </a:r>
            <a:r>
              <a:rPr lang="it-IT" i="1" dirty="0" err="1"/>
              <a:t>Integer</a:t>
            </a:r>
            <a:r>
              <a:rPr lang="it-IT" i="1" dirty="0"/>
              <a:t> Linear Programming (MILP)</a:t>
            </a:r>
            <a:endParaRPr lang="it-IT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C2BE411-DB0A-05D1-4F40-E18CDCF9C621}"/>
              </a:ext>
            </a:extLst>
          </p:cNvPr>
          <p:cNvSpPr txBox="1"/>
          <p:nvPr/>
        </p:nvSpPr>
        <p:spPr>
          <a:xfrm>
            <a:off x="5652808" y="3881385"/>
            <a:ext cx="2212814" cy="830997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can assume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integer</a:t>
            </a:r>
            <a:r>
              <a:rPr lang="it-IT" dirty="0"/>
              <a:t> or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26734B21-8EB6-9958-3B71-D144BED33FD1}"/>
              </a:ext>
            </a:extLst>
          </p:cNvPr>
          <p:cNvSpPr/>
          <p:nvPr/>
        </p:nvSpPr>
        <p:spPr>
          <a:xfrm>
            <a:off x="8263576" y="1273197"/>
            <a:ext cx="1627724" cy="5857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sdpvar</a:t>
            </a:r>
            <a:endParaRPr lang="it-IT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922B0EE3-DFB4-0B8B-42B3-55FABE74DBBB}"/>
              </a:ext>
            </a:extLst>
          </p:cNvPr>
          <p:cNvSpPr/>
          <p:nvPr/>
        </p:nvSpPr>
        <p:spPr>
          <a:xfrm>
            <a:off x="8162688" y="2186635"/>
            <a:ext cx="1829500" cy="5857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Constraints</a:t>
            </a:r>
            <a:endParaRPr lang="it-IT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99C34DD-9DD4-9D73-750B-6F8AB5C102B6}"/>
              </a:ext>
            </a:extLst>
          </p:cNvPr>
          <p:cNvSpPr/>
          <p:nvPr/>
        </p:nvSpPr>
        <p:spPr>
          <a:xfrm>
            <a:off x="8263576" y="3080748"/>
            <a:ext cx="1627725" cy="5857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Objective</a:t>
            </a:r>
            <a:endParaRPr lang="it-IT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2E1C84B1-60E1-61D0-30A4-BEA1C5553457}"/>
              </a:ext>
            </a:extLst>
          </p:cNvPr>
          <p:cNvSpPr/>
          <p:nvPr/>
        </p:nvSpPr>
        <p:spPr>
          <a:xfrm>
            <a:off x="10316578" y="1249119"/>
            <a:ext cx="1545107" cy="5857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solver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743E1FC4-F120-D99A-2065-DF3842AFC636}"/>
              </a:ext>
            </a:extLst>
          </p:cNvPr>
          <p:cNvSpPr/>
          <p:nvPr/>
        </p:nvSpPr>
        <p:spPr>
          <a:xfrm>
            <a:off x="10275269" y="2186635"/>
            <a:ext cx="1627724" cy="5857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Options</a:t>
            </a: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AF79AA6C-89F7-556E-9BB0-CAD3BE1A10DD}"/>
              </a:ext>
            </a:extLst>
          </p:cNvPr>
          <p:cNvSpPr/>
          <p:nvPr/>
        </p:nvSpPr>
        <p:spPr>
          <a:xfrm>
            <a:off x="10275269" y="3055152"/>
            <a:ext cx="1627725" cy="5857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Optimize</a:t>
            </a:r>
            <a:endParaRPr lang="it-IT" sz="1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7823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system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3E75B0-72FA-A384-2A14-D3738CD6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" y="720745"/>
            <a:ext cx="11907119" cy="4569010"/>
          </a:xfrm>
          <a:prstGeom prst="rect">
            <a:avLst/>
          </a:prstGeom>
        </p:spPr>
      </p:pic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EE7D2884-83D4-8AD9-E880-226831BE7654}"/>
              </a:ext>
            </a:extLst>
          </p:cNvPr>
          <p:cNvSpPr/>
          <p:nvPr/>
        </p:nvSpPr>
        <p:spPr>
          <a:xfrm>
            <a:off x="4965291" y="1240971"/>
            <a:ext cx="2340078" cy="327274"/>
          </a:xfrm>
          <a:prstGeom prst="wedgeRectCallout">
            <a:avLst>
              <a:gd name="adj1" fmla="val -61259"/>
              <a:gd name="adj2" fmla="val 294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max power</a:t>
            </a:r>
          </a:p>
        </p:txBody>
      </p:sp>
      <p:sp>
        <p:nvSpPr>
          <p:cNvPr id="33" name="Fumetto: rettangolo 32">
            <a:extLst>
              <a:ext uri="{FF2B5EF4-FFF2-40B4-BE49-F238E27FC236}">
                <a16:creationId xmlns:a16="http://schemas.microsoft.com/office/drawing/2014/main" id="{F74EAB8B-C1CB-FFD7-DD4F-D908F6164B07}"/>
              </a:ext>
            </a:extLst>
          </p:cNvPr>
          <p:cNvSpPr/>
          <p:nvPr/>
        </p:nvSpPr>
        <p:spPr>
          <a:xfrm>
            <a:off x="9212826" y="2482645"/>
            <a:ext cx="2266336" cy="1145458"/>
          </a:xfrm>
          <a:prstGeom prst="wedgeRectCallout">
            <a:avLst>
              <a:gd name="adj1" fmla="val -67384"/>
              <a:gd name="adj2" fmla="val -634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Battery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SoC-dependent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charge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discharge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power</a:t>
            </a:r>
          </a:p>
        </p:txBody>
      </p:sp>
      <p:sp>
        <p:nvSpPr>
          <p:cNvPr id="34" name="Fumetto: rettangolo 33">
            <a:extLst>
              <a:ext uri="{FF2B5EF4-FFF2-40B4-BE49-F238E27FC236}">
                <a16:creationId xmlns:a16="http://schemas.microsoft.com/office/drawing/2014/main" id="{9B6A0ECE-2EA7-5228-8986-FEAE2F485227}"/>
              </a:ext>
            </a:extLst>
          </p:cNvPr>
          <p:cNvSpPr/>
          <p:nvPr/>
        </p:nvSpPr>
        <p:spPr>
          <a:xfrm>
            <a:off x="6135330" y="2472813"/>
            <a:ext cx="1936954" cy="820993"/>
          </a:xfrm>
          <a:prstGeom prst="wedgeRectCallout">
            <a:avLst>
              <a:gd name="adj1" fmla="val -62265"/>
              <a:gd name="adj2" fmla="val -423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Fuel</a:t>
            </a:r>
            <a:r>
              <a:rPr lang="it-IT" sz="1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cell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3-state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operating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region</a:t>
            </a:r>
            <a:endParaRPr lang="it-IT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5" name="Fumetto: rettangolo 34">
            <a:extLst>
              <a:ext uri="{FF2B5EF4-FFF2-40B4-BE49-F238E27FC236}">
                <a16:creationId xmlns:a16="http://schemas.microsoft.com/office/drawing/2014/main" id="{7CB73A64-40C3-8067-29CE-87031688F5BF}"/>
              </a:ext>
            </a:extLst>
          </p:cNvPr>
          <p:cNvSpPr/>
          <p:nvPr/>
        </p:nvSpPr>
        <p:spPr>
          <a:xfrm>
            <a:off x="4866969" y="3881284"/>
            <a:ext cx="2143432" cy="820993"/>
          </a:xfrm>
          <a:prstGeom prst="wedgeRectCallout">
            <a:avLst>
              <a:gd name="adj1" fmla="val -63913"/>
              <a:gd name="adj2" fmla="val -2220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Binary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variables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modellazione della logica di controllo desiderata</a:t>
            </a:r>
          </a:p>
        </p:txBody>
      </p:sp>
      <p:sp>
        <p:nvSpPr>
          <p:cNvPr id="36" name="Fumetto: rettangolo 35">
            <a:extLst>
              <a:ext uri="{FF2B5EF4-FFF2-40B4-BE49-F238E27FC236}">
                <a16:creationId xmlns:a16="http://schemas.microsoft.com/office/drawing/2014/main" id="{E6ECB7BF-A5FD-1856-D8FA-6E89F3DA9132}"/>
              </a:ext>
            </a:extLst>
          </p:cNvPr>
          <p:cNvSpPr/>
          <p:nvPr/>
        </p:nvSpPr>
        <p:spPr>
          <a:xfrm>
            <a:off x="8873513" y="4048432"/>
            <a:ext cx="1312934" cy="820993"/>
          </a:xfrm>
          <a:prstGeom prst="wedgeRectCallout">
            <a:avLst>
              <a:gd name="adj1" fmla="val -71003"/>
              <a:gd name="adj2" fmla="val 458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Instantaneous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power balance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8F8E1CB-DFC6-5419-2EF4-130FFBD34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" y="5289755"/>
            <a:ext cx="8500115" cy="886477"/>
          </a:xfrm>
          <a:prstGeom prst="rect">
            <a:avLst/>
          </a:prstGeom>
        </p:spPr>
      </p:pic>
      <p:sp>
        <p:nvSpPr>
          <p:cNvPr id="39" name="Fumetto: rettangolo 38">
            <a:extLst>
              <a:ext uri="{FF2B5EF4-FFF2-40B4-BE49-F238E27FC236}">
                <a16:creationId xmlns:a16="http://schemas.microsoft.com/office/drawing/2014/main" id="{C171471B-73AF-9C72-00E8-E26A0B905380}"/>
              </a:ext>
            </a:extLst>
          </p:cNvPr>
          <p:cNvSpPr/>
          <p:nvPr/>
        </p:nvSpPr>
        <p:spPr>
          <a:xfrm>
            <a:off x="9033060" y="5407918"/>
            <a:ext cx="2637830" cy="886477"/>
          </a:xfrm>
          <a:prstGeom prst="wedgeRectCallout">
            <a:avLst>
              <a:gd name="adj1" fmla="val -67648"/>
              <a:gd name="adj2" fmla="val -314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Constraints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on max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fuel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cell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power rate, min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number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startups and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SoC</a:t>
            </a:r>
            <a:r>
              <a:rPr lang="it-IT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definition</a:t>
            </a:r>
            <a:endParaRPr lang="it-IT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Stella a 5 punte 1">
            <a:extLst>
              <a:ext uri="{FF2B5EF4-FFF2-40B4-BE49-F238E27FC236}">
                <a16:creationId xmlns:a16="http://schemas.microsoft.com/office/drawing/2014/main" id="{C2DC4BAD-9752-F907-29B3-F0C89FED57F6}"/>
              </a:ext>
            </a:extLst>
          </p:cNvPr>
          <p:cNvSpPr/>
          <p:nvPr/>
        </p:nvSpPr>
        <p:spPr>
          <a:xfrm>
            <a:off x="8567910" y="2295531"/>
            <a:ext cx="149290" cy="17728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tella a 5 punte 11">
            <a:extLst>
              <a:ext uri="{FF2B5EF4-FFF2-40B4-BE49-F238E27FC236}">
                <a16:creationId xmlns:a16="http://schemas.microsoft.com/office/drawing/2014/main" id="{C9A45D77-BF6D-A5FA-FD0B-24007DC58886}"/>
              </a:ext>
            </a:extLst>
          </p:cNvPr>
          <p:cNvSpPr/>
          <p:nvPr/>
        </p:nvSpPr>
        <p:spPr>
          <a:xfrm>
            <a:off x="8305272" y="5492026"/>
            <a:ext cx="149290" cy="177282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48953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system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27" name="Tabella 11">
            <a:extLst>
              <a:ext uri="{FF2B5EF4-FFF2-40B4-BE49-F238E27FC236}">
                <a16:creationId xmlns:a16="http://schemas.microsoft.com/office/drawing/2014/main" id="{68BD6A6E-AA04-3FE7-6EB6-774ECCB37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07309"/>
              </p:ext>
            </p:extLst>
          </p:nvPr>
        </p:nvGraphicFramePr>
        <p:xfrm>
          <a:off x="8965544" y="2836506"/>
          <a:ext cx="2785478" cy="2964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39">
                  <a:extLst>
                    <a:ext uri="{9D8B030D-6E8A-4147-A177-3AD203B41FA5}">
                      <a16:colId xmlns:a16="http://schemas.microsoft.com/office/drawing/2014/main" val="727642115"/>
                    </a:ext>
                  </a:extLst>
                </a:gridCol>
                <a:gridCol w="1392739">
                  <a:extLst>
                    <a:ext uri="{9D8B030D-6E8A-4147-A177-3AD203B41FA5}">
                      <a16:colId xmlns:a16="http://schemas.microsoft.com/office/drawing/2014/main" val="4112364085"/>
                    </a:ext>
                  </a:extLst>
                </a:gridCol>
              </a:tblGrid>
              <a:tr h="283068">
                <a:tc gridSpan="2"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Simulation</a:t>
                      </a:r>
                      <a:r>
                        <a:rPr lang="it-IT" sz="1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parameters</a:t>
                      </a:r>
                      <a:endParaRPr lang="it-IT" sz="12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 sz="12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980596"/>
                  </a:ext>
                </a:extLst>
              </a:tr>
              <a:tr h="440328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Simulation</a:t>
                      </a: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351210"/>
                  </a:ext>
                </a:extLst>
              </a:tr>
              <a:tr h="440328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Actual</a:t>
                      </a: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simulation</a:t>
                      </a: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length</a:t>
                      </a: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Garamond" panose="02020404030301010803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≈ 11 hours</a:t>
                      </a:r>
                      <a:endParaRPr lang="it-IT" sz="11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884366"/>
                  </a:ext>
                </a:extLst>
              </a:tr>
              <a:tr h="440328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Time </a:t>
                      </a:r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horizon</a:t>
                      </a:r>
                      <a:endParaRPr lang="it-IT" sz="11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8058"/>
                  </a:ext>
                </a:extLst>
              </a:tr>
              <a:tr h="385483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Gurobi</a:t>
                      </a:r>
                      <a:endParaRPr lang="it-IT" sz="11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01385"/>
                  </a:ext>
                </a:extLst>
              </a:tr>
              <a:tr h="26734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Controllers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(2 MPC + 1 DP)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65697"/>
                  </a:ext>
                </a:extLst>
              </a:tr>
              <a:tr h="440328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Initial</a:t>
                      </a: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simulations</a:t>
                      </a:r>
                      <a:endParaRPr lang="it-IT" sz="11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348717"/>
                  </a:ext>
                </a:extLst>
              </a:tr>
              <a:tr h="26734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Further</a:t>
                      </a: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analysis</a:t>
                      </a:r>
                      <a:endParaRPr lang="it-IT" sz="1100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1285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1FBE9F8-DC13-0941-54EA-E0E6C6B55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r="6557"/>
          <a:stretch/>
        </p:blipFill>
        <p:spPr>
          <a:xfrm>
            <a:off x="403121" y="1056947"/>
            <a:ext cx="8298427" cy="474410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949CB7-9664-3CD6-A4EA-DF4A19A0EF67}"/>
              </a:ext>
            </a:extLst>
          </p:cNvPr>
          <p:cNvSpPr txBox="1"/>
          <p:nvPr/>
        </p:nvSpPr>
        <p:spPr>
          <a:xfrm>
            <a:off x="8965544" y="1056947"/>
            <a:ext cx="2785478" cy="1569660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Piece-wise</a:t>
            </a:r>
            <a:r>
              <a:rPr lang="it-IT" dirty="0"/>
              <a:t> </a:t>
            </a:r>
            <a:r>
              <a:rPr lang="it-IT" dirty="0" err="1"/>
              <a:t>linearization</a:t>
            </a:r>
            <a:r>
              <a:rPr lang="it-IT" dirty="0"/>
              <a:t> of </a:t>
            </a:r>
            <a:r>
              <a:rPr lang="it-IT" dirty="0" err="1"/>
              <a:t>fuel</a:t>
            </a:r>
            <a:r>
              <a:rPr lang="it-IT" dirty="0"/>
              <a:t> </a:t>
            </a:r>
            <a:r>
              <a:rPr lang="it-IT" dirty="0" err="1"/>
              <a:t>cell’s</a:t>
            </a:r>
            <a:r>
              <a:rPr lang="it-IT" dirty="0"/>
              <a:t> </a:t>
            </a:r>
            <a:r>
              <a:rPr lang="it-IT" dirty="0" err="1"/>
              <a:t>operating</a:t>
            </a:r>
            <a:r>
              <a:rPr lang="it-IT" dirty="0"/>
              <a:t> </a:t>
            </a:r>
            <a:r>
              <a:rPr lang="it-IT" dirty="0" err="1"/>
              <a:t>efficiency</a:t>
            </a:r>
            <a:r>
              <a:rPr lang="it-IT" dirty="0"/>
              <a:t>, in order to </a:t>
            </a:r>
            <a:r>
              <a:rPr lang="it-IT" dirty="0" err="1"/>
              <a:t>address</a:t>
            </a:r>
            <a:r>
              <a:rPr lang="it-IT" dirty="0"/>
              <a:t> non-linear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fuel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operating</a:t>
            </a:r>
            <a:r>
              <a:rPr lang="it-IT" dirty="0"/>
              <a:t> points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A917339-7FD3-78FB-FB43-5BAF151283FE}"/>
              </a:ext>
            </a:extLst>
          </p:cNvPr>
          <p:cNvSpPr/>
          <p:nvPr/>
        </p:nvSpPr>
        <p:spPr>
          <a:xfrm>
            <a:off x="1386349" y="3608438"/>
            <a:ext cx="2428568" cy="7079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Rising</a:t>
            </a:r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region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(low load </a:t>
            </a:r>
            <a:r>
              <a:rPr lang="it-IT" sz="1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factor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2" name="Fumetto: rettangolo 1">
            <a:extLst>
              <a:ext uri="{FF2B5EF4-FFF2-40B4-BE49-F238E27FC236}">
                <a16:creationId xmlns:a16="http://schemas.microsoft.com/office/drawing/2014/main" id="{06F02665-69F2-4878-5A55-DC6215F9A226}"/>
              </a:ext>
            </a:extLst>
          </p:cNvPr>
          <p:cNvSpPr/>
          <p:nvPr/>
        </p:nvSpPr>
        <p:spPr>
          <a:xfrm>
            <a:off x="2104103" y="2372613"/>
            <a:ext cx="2025446" cy="1000432"/>
          </a:xfrm>
          <a:prstGeom prst="wedgeRectCallout">
            <a:avLst>
              <a:gd name="adj1" fmla="val -31513"/>
              <a:gd name="adj2" fmla="val -6526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Plateau </a:t>
            </a:r>
            <a:r>
              <a:rPr lang="it-IT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region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it-IT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mean</a:t>
            </a:r>
            <a:r>
              <a:rPr lang="it-IT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load </a:t>
            </a:r>
            <a:r>
              <a:rPr lang="it-IT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factor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4" name="Fumetto: rettangolo 3">
            <a:extLst>
              <a:ext uri="{FF2B5EF4-FFF2-40B4-BE49-F238E27FC236}">
                <a16:creationId xmlns:a16="http://schemas.microsoft.com/office/drawing/2014/main" id="{E2056566-E9EE-DE6B-C01B-7CB510518E2E}"/>
              </a:ext>
            </a:extLst>
          </p:cNvPr>
          <p:cNvSpPr/>
          <p:nvPr/>
        </p:nvSpPr>
        <p:spPr>
          <a:xfrm>
            <a:off x="4975123" y="2595716"/>
            <a:ext cx="2123767" cy="1000432"/>
          </a:xfrm>
          <a:prstGeom prst="wedgeRectCallout">
            <a:avLst>
              <a:gd name="adj1" fmla="val 27625"/>
              <a:gd name="adj2" fmla="val -652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Falling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it-IT" sz="1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region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(high load </a:t>
            </a:r>
            <a:r>
              <a:rPr lang="it-IT" sz="1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factor</a:t>
            </a:r>
            <a:r>
              <a:rPr lang="it-IT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51840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228C487-E79A-C1A6-C58B-B478A85402D9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rgbClr val="18527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Control system</a:t>
            </a:r>
            <a:endParaRPr lang="it-IT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D12CDE-D898-EE8C-904D-EE3D33F4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9" y="976199"/>
            <a:ext cx="3657600" cy="20950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33EF6A5-93E8-EA24-800B-91DC5F89E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07" y="985951"/>
            <a:ext cx="3658386" cy="20603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DB815C2-0B01-D84F-647C-D0DA06622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71" y="995703"/>
            <a:ext cx="3705701" cy="207554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A9F4E2-E358-19B9-15F8-EDC48D50D6A7}"/>
              </a:ext>
            </a:extLst>
          </p:cNvPr>
          <p:cNvSpPr txBox="1"/>
          <p:nvPr/>
        </p:nvSpPr>
        <p:spPr>
          <a:xfrm>
            <a:off x="639951" y="606867"/>
            <a:ext cx="29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1° controller – MPC1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E7F6B9A-5E9D-8523-FAEE-F20E0B8A6CC2}"/>
              </a:ext>
            </a:extLst>
          </p:cNvPr>
          <p:cNvSpPr txBox="1"/>
          <p:nvPr/>
        </p:nvSpPr>
        <p:spPr>
          <a:xfrm>
            <a:off x="4599222" y="616619"/>
            <a:ext cx="29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2° controller – MPC2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04F38D0-F871-7BD2-E625-BEAFCB65942E}"/>
              </a:ext>
            </a:extLst>
          </p:cNvPr>
          <p:cNvSpPr txBox="1"/>
          <p:nvPr/>
        </p:nvSpPr>
        <p:spPr>
          <a:xfrm>
            <a:off x="8713693" y="626371"/>
            <a:ext cx="273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3° controller – DP3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3D714F8-2407-4821-3C78-99B82364C3AD}"/>
              </a:ext>
            </a:extLst>
          </p:cNvPr>
          <p:cNvSpPr txBox="1"/>
          <p:nvPr/>
        </p:nvSpPr>
        <p:spPr>
          <a:xfrm>
            <a:off x="1602658" y="3167598"/>
            <a:ext cx="2358650" cy="338554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OPEX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ED0D1DC-585F-DAD1-7A65-B24DBCDA3551}"/>
                  </a:ext>
                </a:extLst>
              </p:cNvPr>
              <p:cNvSpPr txBox="1"/>
              <p:nvPr/>
            </p:nvSpPr>
            <p:spPr>
              <a:xfrm>
                <a:off x="5224024" y="3167598"/>
                <a:ext cx="2700776" cy="369460"/>
              </a:xfrm>
              <a:prstGeom prst="rect">
                <a:avLst/>
              </a:prstGeom>
              <a:solidFill>
                <a:srgbClr val="2B93B0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lvl1pPr>
              </a:lstStyle>
              <a:p>
                <a:r>
                  <a:rPr lang="it-IT" dirty="0"/>
                  <a:t>OPEX &amp;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𝑔𝑟𝑖𝑑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𝑀𝑃𝐶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it-IT" i="1" dirty="0"/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5ED0D1DC-585F-DAD1-7A65-B24DBCDA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024" y="3167598"/>
                <a:ext cx="2700776" cy="369460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0659E9D7-0C2E-A259-D382-76C26D115210}"/>
                  </a:ext>
                </a:extLst>
              </p:cNvPr>
              <p:cNvSpPr txBox="1"/>
              <p:nvPr/>
            </p:nvSpPr>
            <p:spPr>
              <a:xfrm>
                <a:off x="9525421" y="3167598"/>
                <a:ext cx="2358650" cy="338554"/>
              </a:xfrm>
              <a:prstGeom prst="rect">
                <a:avLst/>
              </a:prstGeom>
              <a:solidFill>
                <a:srgbClr val="2B93B0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𝑀𝑃𝐶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0659E9D7-0C2E-A259-D382-76C26D115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421" y="3167598"/>
                <a:ext cx="235865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1E67913-758F-CCD2-091E-CA8A889F657A}"/>
              </a:ext>
            </a:extLst>
          </p:cNvPr>
          <p:cNvSpPr txBox="1"/>
          <p:nvPr/>
        </p:nvSpPr>
        <p:spPr>
          <a:xfrm>
            <a:off x="303708" y="3625323"/>
            <a:ext cx="3657600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Time </a:t>
            </a:r>
            <a:r>
              <a:rPr lang="it-IT" dirty="0" err="1"/>
              <a:t>horizon</a:t>
            </a:r>
            <a:r>
              <a:rPr lang="it-IT" dirty="0"/>
              <a:t>: 2 days</a:t>
            </a:r>
          </a:p>
          <a:p>
            <a:r>
              <a:rPr lang="it-IT" dirty="0" err="1"/>
              <a:t>Optimization</a:t>
            </a:r>
            <a:r>
              <a:rPr lang="it-IT" dirty="0"/>
              <a:t> time step: 1 day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795E49B2-F8DF-DF2E-7FFB-595D507F54C2}"/>
              </a:ext>
            </a:extLst>
          </p:cNvPr>
          <p:cNvSpPr txBox="1"/>
          <p:nvPr/>
        </p:nvSpPr>
        <p:spPr>
          <a:xfrm>
            <a:off x="4267593" y="3635064"/>
            <a:ext cx="3657600" cy="584775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Time </a:t>
            </a:r>
            <a:r>
              <a:rPr lang="it-IT" dirty="0" err="1"/>
              <a:t>horizon</a:t>
            </a:r>
            <a:r>
              <a:rPr lang="it-IT" dirty="0"/>
              <a:t>: 2 days</a:t>
            </a:r>
          </a:p>
          <a:p>
            <a:r>
              <a:rPr lang="it-IT" dirty="0" err="1"/>
              <a:t>Optimization</a:t>
            </a:r>
            <a:r>
              <a:rPr lang="it-IT" dirty="0"/>
              <a:t> time step: 15 minutes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570F936-166F-8F86-D33A-664B486F192F}"/>
              </a:ext>
            </a:extLst>
          </p:cNvPr>
          <p:cNvSpPr txBox="1"/>
          <p:nvPr/>
        </p:nvSpPr>
        <p:spPr>
          <a:xfrm>
            <a:off x="8226471" y="3758174"/>
            <a:ext cx="3657600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Optimization</a:t>
            </a:r>
            <a:r>
              <a:rPr lang="it-IT" dirty="0"/>
              <a:t> time step: 20 seconds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A91624C-0C90-88C1-6D03-FB1212AA828C}"/>
              </a:ext>
            </a:extLst>
          </p:cNvPr>
          <p:cNvSpPr txBox="1"/>
          <p:nvPr/>
        </p:nvSpPr>
        <p:spPr>
          <a:xfrm>
            <a:off x="303708" y="5033215"/>
            <a:ext cx="3657600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Reference 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lang="it-IT" dirty="0"/>
          </a:p>
        </p:txBody>
      </p:sp>
      <p:pic>
        <p:nvPicPr>
          <p:cNvPr id="22" name="Elemento grafico 21" descr="Ricerca con riempimento a tinta unita">
            <a:extLst>
              <a:ext uri="{FF2B5EF4-FFF2-40B4-BE49-F238E27FC236}">
                <a16:creationId xmlns:a16="http://schemas.microsoft.com/office/drawing/2014/main" id="{CF2B6205-963F-A314-4251-B2E75115A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364" y="4329269"/>
            <a:ext cx="584775" cy="584775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5456707-B6EF-3ED5-98F3-64521B0DD277}"/>
              </a:ext>
            </a:extLst>
          </p:cNvPr>
          <p:cNvSpPr txBox="1"/>
          <p:nvPr/>
        </p:nvSpPr>
        <p:spPr>
          <a:xfrm>
            <a:off x="1602658" y="4329269"/>
            <a:ext cx="2358650" cy="584775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Forecast data (</a:t>
            </a:r>
            <a:r>
              <a:rPr lang="it-IT" dirty="0" err="1"/>
              <a:t>weather</a:t>
            </a:r>
            <a:r>
              <a:rPr lang="it-IT" dirty="0"/>
              <a:t> + </a:t>
            </a:r>
            <a:r>
              <a:rPr lang="it-IT" dirty="0" err="1"/>
              <a:t>residential</a:t>
            </a:r>
            <a:r>
              <a:rPr lang="it-IT" dirty="0"/>
              <a:t> load)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40A1A55-9AA4-F72D-75F8-7A9401D4A342}"/>
              </a:ext>
            </a:extLst>
          </p:cNvPr>
          <p:cNvSpPr txBox="1"/>
          <p:nvPr/>
        </p:nvSpPr>
        <p:spPr>
          <a:xfrm>
            <a:off x="4267593" y="5052697"/>
            <a:ext cx="3657600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Updated</a:t>
            </a:r>
            <a:r>
              <a:rPr lang="it-IT" dirty="0"/>
              <a:t> 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lang="it-IT" dirty="0"/>
          </a:p>
        </p:txBody>
      </p:sp>
      <p:pic>
        <p:nvPicPr>
          <p:cNvPr id="59" name="Elemento grafico 58" descr="Ricerca con riempimento a tinta unita">
            <a:extLst>
              <a:ext uri="{FF2B5EF4-FFF2-40B4-BE49-F238E27FC236}">
                <a16:creationId xmlns:a16="http://schemas.microsoft.com/office/drawing/2014/main" id="{E0F4C5E4-56D8-3C57-396E-62FE2FD90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9372" y="4348751"/>
            <a:ext cx="584775" cy="584775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DF3E5179-A016-AF31-6B89-469B446692F8}"/>
              </a:ext>
            </a:extLst>
          </p:cNvPr>
          <p:cNvSpPr txBox="1"/>
          <p:nvPr/>
        </p:nvSpPr>
        <p:spPr>
          <a:xfrm>
            <a:off x="5224024" y="4348751"/>
            <a:ext cx="2701169" cy="584775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Forecast &amp; </a:t>
            </a:r>
            <a:r>
              <a:rPr lang="it-IT" dirty="0" err="1"/>
              <a:t>actual</a:t>
            </a:r>
            <a:r>
              <a:rPr lang="it-IT" dirty="0"/>
              <a:t> data (</a:t>
            </a:r>
            <a:r>
              <a:rPr lang="it-IT" dirty="0" err="1"/>
              <a:t>weather</a:t>
            </a:r>
            <a:r>
              <a:rPr lang="it-IT" dirty="0"/>
              <a:t> + </a:t>
            </a:r>
            <a:r>
              <a:rPr lang="it-IT" dirty="0" err="1"/>
              <a:t>residential</a:t>
            </a:r>
            <a:r>
              <a:rPr lang="it-IT" dirty="0"/>
              <a:t> load) 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BE9F9CF1-446E-E424-7695-D66A4485CA60}"/>
              </a:ext>
            </a:extLst>
          </p:cNvPr>
          <p:cNvSpPr txBox="1"/>
          <p:nvPr/>
        </p:nvSpPr>
        <p:spPr>
          <a:xfrm>
            <a:off x="8226471" y="5056285"/>
            <a:ext cx="3657600" cy="338554"/>
          </a:xfrm>
          <a:prstGeom prst="rect">
            <a:avLst/>
          </a:prstGeom>
          <a:solidFill>
            <a:srgbClr val="68BFBD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Real-time control actions</a:t>
            </a:r>
          </a:p>
        </p:txBody>
      </p:sp>
      <p:pic>
        <p:nvPicPr>
          <p:cNvPr id="62" name="Elemento grafico 61" descr="Ricerca con riempimento a tinta unita">
            <a:extLst>
              <a:ext uri="{FF2B5EF4-FFF2-40B4-BE49-F238E27FC236}">
                <a16:creationId xmlns:a16="http://schemas.microsoft.com/office/drawing/2014/main" id="{017DC934-2980-E0F9-BA9F-643565254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8127" y="4352339"/>
            <a:ext cx="584775" cy="584775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EC168738-65CD-02A9-1D45-6A98DCE6C76B}"/>
              </a:ext>
            </a:extLst>
          </p:cNvPr>
          <p:cNvSpPr txBox="1"/>
          <p:nvPr/>
        </p:nvSpPr>
        <p:spPr>
          <a:xfrm>
            <a:off x="9525421" y="4352339"/>
            <a:ext cx="2358650" cy="584775"/>
          </a:xfrm>
          <a:prstGeom prst="rect">
            <a:avLst/>
          </a:prstGeom>
          <a:solidFill>
            <a:srgbClr val="2B93B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Actual</a:t>
            </a:r>
            <a:r>
              <a:rPr lang="it-IT" dirty="0"/>
              <a:t> data (</a:t>
            </a:r>
            <a:r>
              <a:rPr lang="it-IT" dirty="0" err="1"/>
              <a:t>weather</a:t>
            </a:r>
            <a:r>
              <a:rPr lang="it-IT" dirty="0"/>
              <a:t> + </a:t>
            </a:r>
            <a:r>
              <a:rPr lang="it-IT" dirty="0" err="1"/>
              <a:t>residential</a:t>
            </a:r>
            <a:r>
              <a:rPr lang="it-IT" dirty="0"/>
              <a:t> load)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CFA8F3BF-C8C4-516D-37C0-DD14221A8E1A}"/>
              </a:ext>
            </a:extLst>
          </p:cNvPr>
          <p:cNvSpPr txBox="1"/>
          <p:nvPr/>
        </p:nvSpPr>
        <p:spPr>
          <a:xfrm>
            <a:off x="303708" y="5712647"/>
            <a:ext cx="3657600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 err="1"/>
              <a:t>Dispatching</a:t>
            </a:r>
            <a:r>
              <a:rPr lang="it-IT" dirty="0"/>
              <a:t> (DSO), </a:t>
            </a:r>
            <a:r>
              <a:rPr lang="it-IT" dirty="0" err="1"/>
              <a:t>grid</a:t>
            </a:r>
            <a:r>
              <a:rPr lang="it-IT" dirty="0"/>
              <a:t> </a:t>
            </a:r>
            <a:r>
              <a:rPr lang="it-IT" dirty="0" err="1"/>
              <a:t>fastness</a:t>
            </a:r>
            <a:r>
              <a:rPr lang="it-IT" dirty="0"/>
              <a:t> and </a:t>
            </a:r>
            <a:r>
              <a:rPr lang="it-IT" dirty="0" err="1"/>
              <a:t>reliable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of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renewable</a:t>
            </a:r>
            <a:r>
              <a:rPr lang="it-IT" dirty="0"/>
              <a:t> energy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074D388-1D85-B87C-6FEF-6A352119974B}"/>
              </a:ext>
            </a:extLst>
          </p:cNvPr>
          <p:cNvSpPr txBox="1"/>
          <p:nvPr/>
        </p:nvSpPr>
        <p:spPr>
          <a:xfrm>
            <a:off x="4265089" y="5835757"/>
            <a:ext cx="3657600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Penalty of the energy </a:t>
            </a:r>
            <a:r>
              <a:rPr lang="it-IT" dirty="0" err="1"/>
              <a:t>unbalance</a:t>
            </a:r>
            <a:r>
              <a:rPr lang="it-IT" dirty="0"/>
              <a:t> </a:t>
            </a:r>
            <a:r>
              <a:rPr lang="it-IT" dirty="0" err="1"/>
              <a:t>exchanged</a:t>
            </a:r>
            <a:r>
              <a:rPr lang="it-IT" dirty="0"/>
              <a:t> with the </a:t>
            </a:r>
            <a:r>
              <a:rPr lang="it-IT" dirty="0" err="1"/>
              <a:t>grid</a:t>
            </a:r>
            <a:endParaRPr lang="it-IT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EC12827D-135D-E437-991A-9CD497171B89}"/>
              </a:ext>
            </a:extLst>
          </p:cNvPr>
          <p:cNvSpPr txBox="1"/>
          <p:nvPr/>
        </p:nvSpPr>
        <p:spPr>
          <a:xfrm>
            <a:off x="8226470" y="5831543"/>
            <a:ext cx="3657600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it-IT" dirty="0"/>
              <a:t>Penalty of energy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deviation</a:t>
            </a:r>
            <a:r>
              <a:rPr lang="it-IT" dirty="0"/>
              <a:t> of </a:t>
            </a:r>
            <a:r>
              <a:rPr lang="it-IT" dirty="0" err="1"/>
              <a:t>battery</a:t>
            </a:r>
            <a:r>
              <a:rPr lang="it-IT" dirty="0"/>
              <a:t>, </a:t>
            </a:r>
            <a:r>
              <a:rPr lang="it-IT" dirty="0" err="1"/>
              <a:t>fuel</a:t>
            </a:r>
            <a:r>
              <a:rPr lang="it-IT" dirty="0"/>
              <a:t> </a:t>
            </a:r>
            <a:r>
              <a:rPr lang="it-IT" dirty="0" err="1"/>
              <a:t>cell</a:t>
            </a:r>
            <a:r>
              <a:rPr lang="it-IT" dirty="0"/>
              <a:t> and </a:t>
            </a:r>
            <a:r>
              <a:rPr lang="it-IT" dirty="0" err="1"/>
              <a:t>grid</a:t>
            </a:r>
            <a:endParaRPr lang="it-IT" dirty="0"/>
          </a:p>
        </p:txBody>
      </p:sp>
      <p:pic>
        <p:nvPicPr>
          <p:cNvPr id="3" name="Elemento grafico 2" descr="Obiettivo con riempimento a tinta unita">
            <a:extLst>
              <a:ext uri="{FF2B5EF4-FFF2-40B4-BE49-F238E27FC236}">
                <a16:creationId xmlns:a16="http://schemas.microsoft.com/office/drawing/2014/main" id="{F04AFBB5-8DE5-0BDE-CF59-F239D4A690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720" y="3091608"/>
            <a:ext cx="513352" cy="513352"/>
          </a:xfrm>
          <a:prstGeom prst="rect">
            <a:avLst/>
          </a:prstGeom>
        </p:spPr>
      </p:pic>
      <p:pic>
        <p:nvPicPr>
          <p:cNvPr id="31" name="Elemento grafico 30" descr="Obiettivo con riempimento a tinta unita">
            <a:extLst>
              <a:ext uri="{FF2B5EF4-FFF2-40B4-BE49-F238E27FC236}">
                <a16:creationId xmlns:a16="http://schemas.microsoft.com/office/drawing/2014/main" id="{406E1E6A-1578-D661-BD91-57435BB1B2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9372" y="3084001"/>
            <a:ext cx="513352" cy="513352"/>
          </a:xfrm>
          <a:prstGeom prst="rect">
            <a:avLst/>
          </a:prstGeom>
        </p:spPr>
      </p:pic>
      <p:pic>
        <p:nvPicPr>
          <p:cNvPr id="32" name="Elemento grafico 31" descr="Obiettivo con riempimento a tinta unita">
            <a:extLst>
              <a:ext uri="{FF2B5EF4-FFF2-40B4-BE49-F238E27FC236}">
                <a16:creationId xmlns:a16="http://schemas.microsoft.com/office/drawing/2014/main" id="{3F031DDF-FEC6-6422-FF6F-4C935F1C8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6870" y="3099122"/>
            <a:ext cx="513352" cy="5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8884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Words>2300</Words>
  <Application>Microsoft Office PowerPoint</Application>
  <PresentationFormat>Widescreen</PresentationFormat>
  <Paragraphs>526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CMU Serif</vt:lpstr>
      <vt:lpstr>Garamond</vt:lpstr>
      <vt:lpstr>Times New Roman</vt:lpstr>
      <vt:lpstr>Tw Cen MT</vt:lpstr>
      <vt:lpstr>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donato</dc:creator>
  <cp:lastModifiedBy>federico donato</cp:lastModifiedBy>
  <cp:revision>63</cp:revision>
  <dcterms:created xsi:type="dcterms:W3CDTF">2022-04-30T09:56:19Z</dcterms:created>
  <dcterms:modified xsi:type="dcterms:W3CDTF">2022-06-13T14:05:53Z</dcterms:modified>
</cp:coreProperties>
</file>